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4.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5.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6.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 id="2147483724" r:id="rId2"/>
    <p:sldMasterId id="2147483648" r:id="rId3"/>
    <p:sldMasterId id="2147483728" r:id="rId4"/>
    <p:sldMasterId id="2147483731" r:id="rId5"/>
    <p:sldMasterId id="2147483734" r:id="rId6"/>
    <p:sldMasterId id="2147483737" r:id="rId7"/>
  </p:sldMasterIdLst>
  <p:notesMasterIdLst>
    <p:notesMasterId r:id="rId37"/>
  </p:notesMasterIdLst>
  <p:sldIdLst>
    <p:sldId id="259" r:id="rId8"/>
    <p:sldId id="260" r:id="rId9"/>
    <p:sldId id="290" r:id="rId10"/>
    <p:sldId id="289" r:id="rId11"/>
    <p:sldId id="291" r:id="rId12"/>
    <p:sldId id="292" r:id="rId13"/>
    <p:sldId id="295" r:id="rId14"/>
    <p:sldId id="297" r:id="rId15"/>
    <p:sldId id="298" r:id="rId16"/>
    <p:sldId id="299" r:id="rId17"/>
    <p:sldId id="300" r:id="rId18"/>
    <p:sldId id="293" r:id="rId19"/>
    <p:sldId id="301" r:id="rId20"/>
    <p:sldId id="294" r:id="rId21"/>
    <p:sldId id="296" r:id="rId22"/>
    <p:sldId id="303" r:id="rId23"/>
    <p:sldId id="304" r:id="rId24"/>
    <p:sldId id="302" r:id="rId25"/>
    <p:sldId id="305" r:id="rId26"/>
    <p:sldId id="306" r:id="rId27"/>
    <p:sldId id="307" r:id="rId28"/>
    <p:sldId id="308" r:id="rId29"/>
    <p:sldId id="311" r:id="rId30"/>
    <p:sldId id="309" r:id="rId31"/>
    <p:sldId id="310" r:id="rId32"/>
    <p:sldId id="312" r:id="rId33"/>
    <p:sldId id="313" r:id="rId34"/>
    <p:sldId id="314" r:id="rId35"/>
    <p:sldId id="288" r:id="rId36"/>
  </p:sldIdLst>
  <p:sldSz cx="12192000" cy="6858000"/>
  <p:notesSz cx="6858000" cy="9144000"/>
  <p:embeddedFontLst>
    <p:embeddedFont>
      <p:font typeface="等线" panose="02010600030101010101" pitchFamily="2" charset="-122"/>
      <p:regular r:id="rId38"/>
      <p:bold r:id="rId39"/>
    </p:embeddedFont>
    <p:embeddedFont>
      <p:font typeface="方正小标宋简体" panose="03000509000000000000" pitchFamily="65" charset="-122"/>
      <p:regular r:id="rId40"/>
    </p:embeddedFont>
    <p:embeddedFont>
      <p:font typeface="微软雅黑" panose="020B0503020204020204" pitchFamily="34" charset="-122"/>
      <p:regular r:id="rId41"/>
      <p:bold r:id="rId4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3557"/>
    <a:srgbClr val="457B9D"/>
    <a:srgbClr val="E63946"/>
    <a:srgbClr val="F1FAEE"/>
    <a:srgbClr val="A8DA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08" autoAdjust="0"/>
    <p:restoredTop sz="79705" autoAdjust="0"/>
  </p:normalViewPr>
  <p:slideViewPr>
    <p:cSldViewPr snapToGrid="0">
      <p:cViewPr varScale="1">
        <p:scale>
          <a:sx n="70" d="100"/>
          <a:sy n="70" d="100"/>
        </p:scale>
        <p:origin x="1152"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font" Target="fonts/font2.fntdata"/><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font" Target="fonts/font5.fntdata"/><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slide" Target="slides/slide22.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presProps" Target="presProps.xml"/><Relationship Id="rId8" Type="http://schemas.openxmlformats.org/officeDocument/2006/relationships/slide" Target="slides/slide1.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font" Target="fonts/font1.fntdata"/><Relationship Id="rId46" Type="http://schemas.openxmlformats.org/officeDocument/2006/relationships/tableStyles" Target="tableStyles.xml"/><Relationship Id="rId20" Type="http://schemas.openxmlformats.org/officeDocument/2006/relationships/slide" Target="slides/slide13.xml"/><Relationship Id="rId41" Type="http://schemas.openxmlformats.org/officeDocument/2006/relationships/font" Target="fonts/font4.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C1BA18-10C2-413F-A2F3-FE3E0306258E}" type="datetimeFigureOut">
              <a:rPr lang="zh-CN" altLang="en-US" smtClean="0"/>
              <a:t>2021/10/25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C3B1C3-747B-4945-A8EA-75FDB55EC2A5}" type="slidenum">
              <a:rPr lang="zh-CN" altLang="en-US" smtClean="0"/>
              <a:t>‹#›</a:t>
            </a:fld>
            <a:endParaRPr lang="zh-CN" altLang="en-US"/>
          </a:p>
        </p:txBody>
      </p:sp>
    </p:spTree>
    <p:extLst>
      <p:ext uri="{BB962C8B-B14F-4D97-AF65-F5344CB8AC3E}">
        <p14:creationId xmlns:p14="http://schemas.microsoft.com/office/powerpoint/2010/main" val="3311960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1</a:t>
            </a:fld>
            <a:endParaRPr lang="zh-CN" altLang="en-US"/>
          </a:p>
        </p:txBody>
      </p:sp>
    </p:spTree>
    <p:extLst>
      <p:ext uri="{BB962C8B-B14F-4D97-AF65-F5344CB8AC3E}">
        <p14:creationId xmlns:p14="http://schemas.microsoft.com/office/powerpoint/2010/main" val="3288564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7C3B1C3-747B-4945-A8EA-75FDB55EC2A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61424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7C3B1C3-747B-4945-A8EA-75FDB55EC2A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683170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7C3B1C3-747B-4945-A8EA-75FDB55EC2A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5197973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25</a:t>
            </a:fld>
            <a:endParaRPr lang="zh-CN" altLang="en-US"/>
          </a:p>
        </p:txBody>
      </p:sp>
    </p:spTree>
    <p:extLst>
      <p:ext uri="{BB962C8B-B14F-4D97-AF65-F5344CB8AC3E}">
        <p14:creationId xmlns:p14="http://schemas.microsoft.com/office/powerpoint/2010/main" val="18405968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26</a:t>
            </a:fld>
            <a:endParaRPr lang="zh-CN" altLang="en-US"/>
          </a:p>
        </p:txBody>
      </p:sp>
    </p:spTree>
    <p:extLst>
      <p:ext uri="{BB962C8B-B14F-4D97-AF65-F5344CB8AC3E}">
        <p14:creationId xmlns:p14="http://schemas.microsoft.com/office/powerpoint/2010/main" val="31514294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27</a:t>
            </a:fld>
            <a:endParaRPr lang="zh-CN" altLang="en-US"/>
          </a:p>
        </p:txBody>
      </p:sp>
    </p:spTree>
    <p:extLst>
      <p:ext uri="{BB962C8B-B14F-4D97-AF65-F5344CB8AC3E}">
        <p14:creationId xmlns:p14="http://schemas.microsoft.com/office/powerpoint/2010/main" val="13327614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28</a:t>
            </a:fld>
            <a:endParaRPr lang="zh-CN" altLang="en-US"/>
          </a:p>
        </p:txBody>
      </p:sp>
    </p:spTree>
    <p:extLst>
      <p:ext uri="{BB962C8B-B14F-4D97-AF65-F5344CB8AC3E}">
        <p14:creationId xmlns:p14="http://schemas.microsoft.com/office/powerpoint/2010/main" val="12079560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29</a:t>
            </a:fld>
            <a:endParaRPr lang="zh-CN" altLang="en-US"/>
          </a:p>
        </p:txBody>
      </p:sp>
    </p:spTree>
    <p:extLst>
      <p:ext uri="{BB962C8B-B14F-4D97-AF65-F5344CB8AC3E}">
        <p14:creationId xmlns:p14="http://schemas.microsoft.com/office/powerpoint/2010/main" val="1960344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3</a:t>
            </a:fld>
            <a:endParaRPr lang="zh-CN" altLang="en-US"/>
          </a:p>
        </p:txBody>
      </p:sp>
    </p:spTree>
    <p:extLst>
      <p:ext uri="{BB962C8B-B14F-4D97-AF65-F5344CB8AC3E}">
        <p14:creationId xmlns:p14="http://schemas.microsoft.com/office/powerpoint/2010/main" val="3107123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4</a:t>
            </a:fld>
            <a:endParaRPr lang="zh-CN" altLang="en-US"/>
          </a:p>
        </p:txBody>
      </p:sp>
    </p:spTree>
    <p:extLst>
      <p:ext uri="{BB962C8B-B14F-4D97-AF65-F5344CB8AC3E}">
        <p14:creationId xmlns:p14="http://schemas.microsoft.com/office/powerpoint/2010/main" val="8525462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9</a:t>
            </a:fld>
            <a:endParaRPr lang="zh-CN" altLang="en-US"/>
          </a:p>
        </p:txBody>
      </p:sp>
    </p:spTree>
    <p:extLst>
      <p:ext uri="{BB962C8B-B14F-4D97-AF65-F5344CB8AC3E}">
        <p14:creationId xmlns:p14="http://schemas.microsoft.com/office/powerpoint/2010/main" val="24935522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10</a:t>
            </a:fld>
            <a:endParaRPr lang="zh-CN" altLang="en-US"/>
          </a:p>
        </p:txBody>
      </p:sp>
    </p:spTree>
    <p:extLst>
      <p:ext uri="{BB962C8B-B14F-4D97-AF65-F5344CB8AC3E}">
        <p14:creationId xmlns:p14="http://schemas.microsoft.com/office/powerpoint/2010/main" val="26573247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11</a:t>
            </a:fld>
            <a:endParaRPr lang="zh-CN" altLang="en-US"/>
          </a:p>
        </p:txBody>
      </p:sp>
    </p:spTree>
    <p:extLst>
      <p:ext uri="{BB962C8B-B14F-4D97-AF65-F5344CB8AC3E}">
        <p14:creationId xmlns:p14="http://schemas.microsoft.com/office/powerpoint/2010/main" val="28439764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r>
              <a:rPr lang="en-US" altLang="zh-CN" dirty="0"/>
              <a:t>2</a:t>
            </a:r>
            <a:r>
              <a:rPr lang="zh-CN" altLang="en-US" dirty="0"/>
              <a:t>）然而，对于</a:t>
            </a:r>
            <a:r>
              <a:rPr lang="en-US" altLang="zh-CN" dirty="0"/>
              <a:t>EEG</a:t>
            </a:r>
            <a:r>
              <a:rPr lang="zh-CN" altLang="en-US" dirty="0"/>
              <a:t>数据，即使是相同的设备也可以产生不同电极数、位置和采样率的数据，更不用说不同的机器了。</a:t>
            </a:r>
            <a:endParaRPr lang="en-US" altLang="zh-CN" dirty="0"/>
          </a:p>
        </p:txBody>
      </p:sp>
      <p:sp>
        <p:nvSpPr>
          <p:cNvPr id="4" name="灯片编号占位符 3"/>
          <p:cNvSpPr>
            <a:spLocks noGrp="1"/>
          </p:cNvSpPr>
          <p:nvPr>
            <p:ph type="sldNum" sz="quarter" idx="5"/>
          </p:nvPr>
        </p:nvSpPr>
        <p:spPr/>
        <p:txBody>
          <a:bodyPr/>
          <a:lstStyle/>
          <a:p>
            <a:fld id="{47C3B1C3-747B-4945-A8EA-75FDB55EC2A5}" type="slidenum">
              <a:rPr lang="zh-CN" altLang="en-US" smtClean="0"/>
              <a:t>12</a:t>
            </a:fld>
            <a:endParaRPr lang="zh-CN" altLang="en-US"/>
          </a:p>
        </p:txBody>
      </p:sp>
    </p:spTree>
    <p:extLst>
      <p:ext uri="{BB962C8B-B14F-4D97-AF65-F5344CB8AC3E}">
        <p14:creationId xmlns:p14="http://schemas.microsoft.com/office/powerpoint/2010/main" val="3466509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7C3B1C3-747B-4945-A8EA-75FDB55EC2A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89132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7C3B1C3-747B-4945-A8EA-75FDB55EC2A5}"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91885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3190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9DFA28AD-E59B-4860-8494-0E4B402EC7C6}"/>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
        <p:nvSpPr>
          <p:cNvPr id="10" name="文本占位符 9">
            <a:extLst>
              <a:ext uri="{FF2B5EF4-FFF2-40B4-BE49-F238E27FC236}">
                <a16:creationId xmlns:a16="http://schemas.microsoft.com/office/drawing/2014/main" id="{CF259709-371B-4ABC-9979-5D87BF2BB48E}"/>
              </a:ext>
            </a:extLst>
          </p:cNvPr>
          <p:cNvSpPr>
            <a:spLocks noGrp="1"/>
          </p:cNvSpPr>
          <p:nvPr>
            <p:ph type="body" sz="quarter" idx="10" hasCustomPrompt="1"/>
          </p:nvPr>
        </p:nvSpPr>
        <p:spPr>
          <a:xfrm>
            <a:off x="3194612" y="1369219"/>
            <a:ext cx="8437945" cy="4119562"/>
          </a:xfrm>
          <a:prstGeom prst="rect">
            <a:avLst/>
          </a:prstGeom>
        </p:spPr>
        <p:txBody>
          <a:bodyPr/>
          <a:lstStyle>
            <a:lvl1pPr marL="0" indent="457200" algn="l" defTabSz="914400" rtl="0" eaLnBrk="1" latinLnBrk="0" hangingPunct="1">
              <a:lnSpc>
                <a:spcPct val="150000"/>
              </a:lnSpc>
              <a:spcBef>
                <a:spcPts val="600"/>
              </a:spcBef>
              <a:buNone/>
              <a:defRPr lang="zh-CN" altLang="en-US" sz="2400" kern="1200" dirty="0">
                <a:solidFill>
                  <a:srgbClr val="457B9D"/>
                </a:solidFill>
                <a:latin typeface="方正小标宋简体" panose="03000509000000000000" pitchFamily="65" charset="-122"/>
                <a:ea typeface="方正小标宋简体" panose="03000509000000000000" pitchFamily="65" charset="-122"/>
                <a:cs typeface="+mj-cs"/>
              </a:defRPr>
            </a:lvl1pPr>
          </a:lstStyle>
          <a:p>
            <a:pPr lvl="0"/>
            <a:r>
              <a:rPr lang="zh-CN" altLang="en-US" dirty="0"/>
              <a:t>内容</a:t>
            </a:r>
          </a:p>
        </p:txBody>
      </p:sp>
    </p:spTree>
    <p:extLst>
      <p:ext uri="{BB962C8B-B14F-4D97-AF65-F5344CB8AC3E}">
        <p14:creationId xmlns:p14="http://schemas.microsoft.com/office/powerpoint/2010/main" val="1673744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5E6C5F-CDA1-499F-839C-08D424570008}"/>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Tree>
    <p:extLst>
      <p:ext uri="{BB962C8B-B14F-4D97-AF65-F5344CB8AC3E}">
        <p14:creationId xmlns:p14="http://schemas.microsoft.com/office/powerpoint/2010/main" val="5846564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9DFA28AD-E59B-4860-8494-0E4B402EC7C6}"/>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
        <p:nvSpPr>
          <p:cNvPr id="10" name="文本占位符 9">
            <a:extLst>
              <a:ext uri="{FF2B5EF4-FFF2-40B4-BE49-F238E27FC236}">
                <a16:creationId xmlns:a16="http://schemas.microsoft.com/office/drawing/2014/main" id="{CF259709-371B-4ABC-9979-5D87BF2BB48E}"/>
              </a:ext>
            </a:extLst>
          </p:cNvPr>
          <p:cNvSpPr>
            <a:spLocks noGrp="1"/>
          </p:cNvSpPr>
          <p:nvPr>
            <p:ph type="body" sz="quarter" idx="10" hasCustomPrompt="1"/>
          </p:nvPr>
        </p:nvSpPr>
        <p:spPr>
          <a:xfrm>
            <a:off x="3194612" y="1369219"/>
            <a:ext cx="8437945" cy="4119562"/>
          </a:xfrm>
          <a:prstGeom prst="rect">
            <a:avLst/>
          </a:prstGeom>
        </p:spPr>
        <p:txBody>
          <a:bodyPr/>
          <a:lstStyle>
            <a:lvl1pPr marL="0" indent="457200" algn="l" defTabSz="914400" rtl="0" eaLnBrk="1" latinLnBrk="0" hangingPunct="1">
              <a:lnSpc>
                <a:spcPct val="150000"/>
              </a:lnSpc>
              <a:spcBef>
                <a:spcPts val="600"/>
              </a:spcBef>
              <a:buNone/>
              <a:defRPr lang="zh-CN" altLang="en-US" sz="2400" kern="1200" dirty="0">
                <a:solidFill>
                  <a:srgbClr val="457B9D"/>
                </a:solidFill>
                <a:latin typeface="方正小标宋简体" panose="03000509000000000000" pitchFamily="65" charset="-122"/>
                <a:ea typeface="方正小标宋简体" panose="03000509000000000000" pitchFamily="65" charset="-122"/>
                <a:cs typeface="+mj-cs"/>
              </a:defRPr>
            </a:lvl1pPr>
          </a:lstStyle>
          <a:p>
            <a:pPr lvl="0"/>
            <a:r>
              <a:rPr lang="zh-CN" altLang="en-US" dirty="0"/>
              <a:t>内容</a:t>
            </a:r>
          </a:p>
        </p:txBody>
      </p:sp>
    </p:spTree>
    <p:extLst>
      <p:ext uri="{BB962C8B-B14F-4D97-AF65-F5344CB8AC3E}">
        <p14:creationId xmlns:p14="http://schemas.microsoft.com/office/powerpoint/2010/main" val="830938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cxnSp>
        <p:nvCxnSpPr>
          <p:cNvPr id="7" name="直接连接符 6">
            <a:extLst>
              <a:ext uri="{FF2B5EF4-FFF2-40B4-BE49-F238E27FC236}">
                <a16:creationId xmlns:a16="http://schemas.microsoft.com/office/drawing/2014/main" id="{85EE5B4E-AB68-43C2-8763-783B2DE8338C}"/>
              </a:ext>
            </a:extLst>
          </p:cNvPr>
          <p:cNvCxnSpPr>
            <a:cxnSpLocks/>
          </p:cNvCxnSpPr>
          <p:nvPr userDrawn="1"/>
        </p:nvCxnSpPr>
        <p:spPr>
          <a:xfrm>
            <a:off x="4778380" y="3845139"/>
            <a:ext cx="3103979" cy="0"/>
          </a:xfrm>
          <a:prstGeom prst="line">
            <a:avLst/>
          </a:prstGeom>
          <a:ln>
            <a:solidFill>
              <a:srgbClr val="F1FAEE">
                <a:alpha val="8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0427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5E6C5F-CDA1-499F-839C-08D424570008}"/>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Tree>
    <p:extLst>
      <p:ext uri="{BB962C8B-B14F-4D97-AF65-F5344CB8AC3E}">
        <p14:creationId xmlns:p14="http://schemas.microsoft.com/office/powerpoint/2010/main" val="3793959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9DFA28AD-E59B-4860-8494-0E4B402EC7C6}"/>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
        <p:nvSpPr>
          <p:cNvPr id="10" name="文本占位符 9">
            <a:extLst>
              <a:ext uri="{FF2B5EF4-FFF2-40B4-BE49-F238E27FC236}">
                <a16:creationId xmlns:a16="http://schemas.microsoft.com/office/drawing/2014/main" id="{CF259709-371B-4ABC-9979-5D87BF2BB48E}"/>
              </a:ext>
            </a:extLst>
          </p:cNvPr>
          <p:cNvSpPr>
            <a:spLocks noGrp="1"/>
          </p:cNvSpPr>
          <p:nvPr>
            <p:ph type="body" sz="quarter" idx="10" hasCustomPrompt="1"/>
          </p:nvPr>
        </p:nvSpPr>
        <p:spPr>
          <a:xfrm>
            <a:off x="3194612" y="1369219"/>
            <a:ext cx="8437945" cy="4119562"/>
          </a:xfrm>
          <a:prstGeom prst="rect">
            <a:avLst/>
          </a:prstGeom>
        </p:spPr>
        <p:txBody>
          <a:bodyPr/>
          <a:lstStyle>
            <a:lvl1pPr marL="0" indent="457200" algn="l" defTabSz="914400" rtl="0" eaLnBrk="1" latinLnBrk="0" hangingPunct="1">
              <a:lnSpc>
                <a:spcPct val="150000"/>
              </a:lnSpc>
              <a:spcBef>
                <a:spcPct val="0"/>
              </a:spcBef>
              <a:buNone/>
              <a:defRPr lang="zh-CN" altLang="en-US" sz="2400" kern="1200" dirty="0">
                <a:solidFill>
                  <a:srgbClr val="1D3557"/>
                </a:solidFill>
                <a:latin typeface="方正小标宋简体" panose="03000509000000000000" pitchFamily="65" charset="-122"/>
                <a:ea typeface="方正小标宋简体" panose="03000509000000000000" pitchFamily="65" charset="-122"/>
                <a:cs typeface="+mj-cs"/>
              </a:defRPr>
            </a:lvl1pPr>
          </a:lstStyle>
          <a:p>
            <a:pPr lvl="0"/>
            <a:r>
              <a:rPr lang="zh-CN" altLang="en-US" dirty="0"/>
              <a:t>内容</a:t>
            </a:r>
          </a:p>
        </p:txBody>
      </p:sp>
    </p:spTree>
    <p:extLst>
      <p:ext uri="{BB962C8B-B14F-4D97-AF65-F5344CB8AC3E}">
        <p14:creationId xmlns:p14="http://schemas.microsoft.com/office/powerpoint/2010/main" val="2447731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5E6C5F-CDA1-499F-839C-08D424570008}"/>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Tree>
    <p:extLst>
      <p:ext uri="{BB962C8B-B14F-4D97-AF65-F5344CB8AC3E}">
        <p14:creationId xmlns:p14="http://schemas.microsoft.com/office/powerpoint/2010/main" val="604222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9DFA28AD-E59B-4860-8494-0E4B402EC7C6}"/>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
        <p:nvSpPr>
          <p:cNvPr id="10" name="文本占位符 9">
            <a:extLst>
              <a:ext uri="{FF2B5EF4-FFF2-40B4-BE49-F238E27FC236}">
                <a16:creationId xmlns:a16="http://schemas.microsoft.com/office/drawing/2014/main" id="{CF259709-371B-4ABC-9979-5D87BF2BB48E}"/>
              </a:ext>
            </a:extLst>
          </p:cNvPr>
          <p:cNvSpPr>
            <a:spLocks noGrp="1"/>
          </p:cNvSpPr>
          <p:nvPr>
            <p:ph type="body" sz="quarter" idx="10" hasCustomPrompt="1"/>
          </p:nvPr>
        </p:nvSpPr>
        <p:spPr>
          <a:xfrm>
            <a:off x="3194612" y="1369219"/>
            <a:ext cx="8437945" cy="4119562"/>
          </a:xfrm>
          <a:prstGeom prst="rect">
            <a:avLst/>
          </a:prstGeom>
        </p:spPr>
        <p:txBody>
          <a:bodyPr/>
          <a:lstStyle>
            <a:lvl1pPr marL="0" indent="457200" algn="l" defTabSz="914400" rtl="0" eaLnBrk="1" latinLnBrk="0" hangingPunct="1">
              <a:lnSpc>
                <a:spcPct val="150000"/>
              </a:lnSpc>
              <a:spcBef>
                <a:spcPts val="600"/>
              </a:spcBef>
              <a:buNone/>
              <a:defRPr lang="zh-CN" altLang="en-US" sz="2400" kern="1200" dirty="0">
                <a:solidFill>
                  <a:srgbClr val="457B9D"/>
                </a:solidFill>
                <a:latin typeface="方正小标宋简体" panose="03000509000000000000" pitchFamily="65" charset="-122"/>
                <a:ea typeface="方正小标宋简体" panose="03000509000000000000" pitchFamily="65" charset="-122"/>
                <a:cs typeface="+mj-cs"/>
              </a:defRPr>
            </a:lvl1pPr>
          </a:lstStyle>
          <a:p>
            <a:pPr lvl="0"/>
            <a:r>
              <a:rPr lang="zh-CN" altLang="en-US" dirty="0"/>
              <a:t>内容</a:t>
            </a:r>
          </a:p>
        </p:txBody>
      </p:sp>
    </p:spTree>
    <p:extLst>
      <p:ext uri="{BB962C8B-B14F-4D97-AF65-F5344CB8AC3E}">
        <p14:creationId xmlns:p14="http://schemas.microsoft.com/office/powerpoint/2010/main" val="886936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5E6C5F-CDA1-499F-839C-08D424570008}"/>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Tree>
    <p:extLst>
      <p:ext uri="{BB962C8B-B14F-4D97-AF65-F5344CB8AC3E}">
        <p14:creationId xmlns:p14="http://schemas.microsoft.com/office/powerpoint/2010/main" val="538719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9DFA28AD-E59B-4860-8494-0E4B402EC7C6}"/>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
        <p:nvSpPr>
          <p:cNvPr id="10" name="文本占位符 9">
            <a:extLst>
              <a:ext uri="{FF2B5EF4-FFF2-40B4-BE49-F238E27FC236}">
                <a16:creationId xmlns:a16="http://schemas.microsoft.com/office/drawing/2014/main" id="{CF259709-371B-4ABC-9979-5D87BF2BB48E}"/>
              </a:ext>
            </a:extLst>
          </p:cNvPr>
          <p:cNvSpPr>
            <a:spLocks noGrp="1"/>
          </p:cNvSpPr>
          <p:nvPr>
            <p:ph type="body" sz="quarter" idx="10" hasCustomPrompt="1"/>
          </p:nvPr>
        </p:nvSpPr>
        <p:spPr>
          <a:xfrm>
            <a:off x="3194612" y="1369219"/>
            <a:ext cx="8437945" cy="4119562"/>
          </a:xfrm>
          <a:prstGeom prst="rect">
            <a:avLst/>
          </a:prstGeom>
        </p:spPr>
        <p:txBody>
          <a:bodyPr/>
          <a:lstStyle>
            <a:lvl1pPr marL="0" indent="457200" algn="l" defTabSz="914400" rtl="0" eaLnBrk="1" latinLnBrk="0" hangingPunct="1">
              <a:lnSpc>
                <a:spcPct val="150000"/>
              </a:lnSpc>
              <a:spcBef>
                <a:spcPts val="600"/>
              </a:spcBef>
              <a:buNone/>
              <a:defRPr lang="zh-CN" altLang="en-US" sz="2400" kern="1200" dirty="0">
                <a:solidFill>
                  <a:srgbClr val="457B9D"/>
                </a:solidFill>
                <a:latin typeface="方正小标宋简体" panose="03000509000000000000" pitchFamily="65" charset="-122"/>
                <a:ea typeface="方正小标宋简体" panose="03000509000000000000" pitchFamily="65" charset="-122"/>
                <a:cs typeface="+mj-cs"/>
              </a:defRPr>
            </a:lvl1pPr>
          </a:lstStyle>
          <a:p>
            <a:pPr lvl="0"/>
            <a:r>
              <a:rPr lang="zh-CN" altLang="en-US" dirty="0"/>
              <a:t>内容</a:t>
            </a:r>
          </a:p>
        </p:txBody>
      </p:sp>
    </p:spTree>
    <p:extLst>
      <p:ext uri="{BB962C8B-B14F-4D97-AF65-F5344CB8AC3E}">
        <p14:creationId xmlns:p14="http://schemas.microsoft.com/office/powerpoint/2010/main" val="39524061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5E6C5F-CDA1-499F-839C-08D424570008}"/>
              </a:ext>
            </a:extLst>
          </p:cNvPr>
          <p:cNvSpPr>
            <a:spLocks noGrp="1"/>
          </p:cNvSpPr>
          <p:nvPr>
            <p:ph type="ctrTitle" hasCustomPrompt="1"/>
          </p:nvPr>
        </p:nvSpPr>
        <p:spPr>
          <a:xfrm>
            <a:off x="3194612" y="406192"/>
            <a:ext cx="5802775" cy="646193"/>
          </a:xfrm>
          <a:prstGeom prst="rect">
            <a:avLst/>
          </a:prstGeom>
        </p:spPr>
        <p:txBody>
          <a:bodyPr anchor="b"/>
          <a:lstStyle>
            <a:lvl1pPr algn="l">
              <a:defRPr sz="3200">
                <a:solidFill>
                  <a:srgbClr val="1D3557"/>
                </a:solidFill>
                <a:latin typeface="方正小标宋简体" panose="03000509000000000000" pitchFamily="65" charset="-122"/>
                <a:ea typeface="方正小标宋简体" panose="03000509000000000000" pitchFamily="65" charset="-122"/>
              </a:defRPr>
            </a:lvl1pPr>
          </a:lstStyle>
          <a:p>
            <a:r>
              <a:rPr lang="zh-CN" altLang="en-US" dirty="0"/>
              <a:t>标题</a:t>
            </a:r>
          </a:p>
        </p:txBody>
      </p:sp>
    </p:spTree>
    <p:extLst>
      <p:ext uri="{BB962C8B-B14F-4D97-AF65-F5344CB8AC3E}">
        <p14:creationId xmlns:p14="http://schemas.microsoft.com/office/powerpoint/2010/main" val="258714774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image" Target="../media/image2.png"/></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image" Target="../media/image2.png"/></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0510474"/>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480797FA-4FF8-486B-A14F-8A6EE9B73931}"/>
              </a:ext>
            </a:extLst>
          </p:cNvPr>
          <p:cNvPicPr>
            <a:picLocks noChangeAspect="1"/>
          </p:cNvPicPr>
          <p:nvPr userDrawn="1"/>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5670" r="2450"/>
          <a:stretch/>
        </p:blipFill>
        <p:spPr>
          <a:xfrm>
            <a:off x="0" y="2021"/>
            <a:ext cx="12192000" cy="6855979"/>
          </a:xfrm>
          <a:prstGeom prst="rect">
            <a:avLst/>
          </a:prstGeom>
        </p:spPr>
      </p:pic>
      <p:sp>
        <p:nvSpPr>
          <p:cNvPr id="8" name="矩形 7">
            <a:extLst>
              <a:ext uri="{FF2B5EF4-FFF2-40B4-BE49-F238E27FC236}">
                <a16:creationId xmlns:a16="http://schemas.microsoft.com/office/drawing/2014/main" id="{6DBAD81A-0FD5-4F31-8A8E-387838146BE5}"/>
              </a:ext>
            </a:extLst>
          </p:cNvPr>
          <p:cNvSpPr/>
          <p:nvPr userDrawn="1"/>
        </p:nvSpPr>
        <p:spPr>
          <a:xfrm>
            <a:off x="0" y="1"/>
            <a:ext cx="12192000" cy="6857999"/>
          </a:xfrm>
          <a:prstGeom prst="rect">
            <a:avLst/>
          </a:prstGeom>
          <a:gradFill flip="none" rotWithShape="1">
            <a:gsLst>
              <a:gs pos="100000">
                <a:schemeClr val="accent1">
                  <a:lumMod val="5000"/>
                  <a:lumOff val="95000"/>
                  <a:alpha val="70000"/>
                </a:schemeClr>
              </a:gs>
              <a:gs pos="55000">
                <a:schemeClr val="accent1">
                  <a:lumMod val="45000"/>
                  <a:lumOff val="55000"/>
                  <a:alpha val="50000"/>
                </a:schemeClr>
              </a:gs>
              <a:gs pos="0">
                <a:srgbClr val="1D3557">
                  <a:alpha val="8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1286016307"/>
      </p:ext>
    </p:extLst>
  </p:cSld>
  <p:clrMap bg1="lt1" tx1="dk1" bg2="lt2" tx2="dk2" accent1="accent1" accent2="accent2" accent3="accent3" accent4="accent4" accent5="accent5" accent6="accent6" hlink="hlink" folHlink="folHlink"/>
  <p:sldLayoutIdLst>
    <p:sldLayoutId id="214748372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720F0175-4AB6-4183-8D55-5B842ABE2112}"/>
              </a:ext>
            </a:extLst>
          </p:cNvPr>
          <p:cNvSpPr/>
          <p:nvPr userDrawn="1"/>
        </p:nvSpPr>
        <p:spPr>
          <a:xfrm>
            <a:off x="0" y="0"/>
            <a:ext cx="2711669" cy="6858000"/>
          </a:xfrm>
          <a:prstGeom prst="rect">
            <a:avLst/>
          </a:prstGeom>
          <a:solidFill>
            <a:srgbClr val="1D3557"/>
          </a:solidFill>
          <a:ln>
            <a:solidFill>
              <a:srgbClr val="1D3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C99BF81A-5456-4DF9-9A4A-7CF9D058E170}"/>
              </a:ext>
            </a:extLst>
          </p:cNvPr>
          <p:cNvSpPr/>
          <p:nvPr userDrawn="1"/>
        </p:nvSpPr>
        <p:spPr>
          <a:xfrm>
            <a:off x="0" y="2746136"/>
            <a:ext cx="2716530" cy="568960"/>
          </a:xfrm>
          <a:prstGeom prst="rect">
            <a:avLst/>
          </a:prstGeom>
          <a:solidFill>
            <a:srgbClr val="E63946"/>
          </a:solidFill>
          <a:ln>
            <a:solidFill>
              <a:srgbClr val="E639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2C1FCA1D-DFB4-4CF3-BE75-8927A7B3DCBE}"/>
              </a:ext>
            </a:extLst>
          </p:cNvPr>
          <p:cNvSpPr txBox="1"/>
          <p:nvPr userDrawn="1"/>
        </p:nvSpPr>
        <p:spPr>
          <a:xfrm>
            <a:off x="760285" y="2845984"/>
            <a:ext cx="1191097" cy="369265"/>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研究背景</a:t>
            </a:r>
          </a:p>
        </p:txBody>
      </p:sp>
      <p:grpSp>
        <p:nvGrpSpPr>
          <p:cNvPr id="7" name="组合 6">
            <a:extLst>
              <a:ext uri="{FF2B5EF4-FFF2-40B4-BE49-F238E27FC236}">
                <a16:creationId xmlns:a16="http://schemas.microsoft.com/office/drawing/2014/main" id="{16D849C9-21ED-4AED-A062-B6CC388D735B}"/>
              </a:ext>
            </a:extLst>
          </p:cNvPr>
          <p:cNvGrpSpPr/>
          <p:nvPr userDrawn="1"/>
        </p:nvGrpSpPr>
        <p:grpSpPr>
          <a:xfrm>
            <a:off x="0" y="4784014"/>
            <a:ext cx="2711669" cy="369332"/>
            <a:chOff x="0" y="4808736"/>
            <a:chExt cx="2711669" cy="369332"/>
          </a:xfrm>
        </p:grpSpPr>
        <p:sp>
          <p:nvSpPr>
            <p:cNvPr id="22" name="文本框 21">
              <a:extLst>
                <a:ext uri="{FF2B5EF4-FFF2-40B4-BE49-F238E27FC236}">
                  <a16:creationId xmlns:a16="http://schemas.microsoft.com/office/drawing/2014/main" id="{CAB2599C-1D1F-4697-ADB9-AD9E57E10F04}"/>
                </a:ext>
              </a:extLst>
            </p:cNvPr>
            <p:cNvSpPr txBox="1"/>
            <p:nvPr userDrawn="1"/>
          </p:nvSpPr>
          <p:spPr>
            <a:xfrm>
              <a:off x="760285" y="4808736"/>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实验结果</a:t>
              </a:r>
            </a:p>
          </p:txBody>
        </p:sp>
        <p:cxnSp>
          <p:nvCxnSpPr>
            <p:cNvPr id="28" name="直接连接符 27">
              <a:extLst>
                <a:ext uri="{FF2B5EF4-FFF2-40B4-BE49-F238E27FC236}">
                  <a16:creationId xmlns:a16="http://schemas.microsoft.com/office/drawing/2014/main" id="{2E3BB6D2-28A9-4CCD-AB86-59C6FD31E756}"/>
                </a:ext>
              </a:extLst>
            </p:cNvPr>
            <p:cNvCxnSpPr/>
            <p:nvPr userDrawn="1"/>
          </p:nvCxnSpPr>
          <p:spPr>
            <a:xfrm>
              <a:off x="0" y="5178068"/>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grpSp>
        <p:nvGrpSpPr>
          <p:cNvPr id="8" name="组合 7">
            <a:extLst>
              <a:ext uri="{FF2B5EF4-FFF2-40B4-BE49-F238E27FC236}">
                <a16:creationId xmlns:a16="http://schemas.microsoft.com/office/drawing/2014/main" id="{D3319D58-5246-4F54-A981-0AB8CE491392}"/>
              </a:ext>
            </a:extLst>
          </p:cNvPr>
          <p:cNvGrpSpPr/>
          <p:nvPr userDrawn="1"/>
        </p:nvGrpSpPr>
        <p:grpSpPr>
          <a:xfrm>
            <a:off x="0" y="4138004"/>
            <a:ext cx="2711669" cy="369332"/>
            <a:chOff x="0" y="4139197"/>
            <a:chExt cx="2711669" cy="369332"/>
          </a:xfrm>
        </p:grpSpPr>
        <p:sp>
          <p:nvSpPr>
            <p:cNvPr id="21" name="文本框 20">
              <a:extLst>
                <a:ext uri="{FF2B5EF4-FFF2-40B4-BE49-F238E27FC236}">
                  <a16:creationId xmlns:a16="http://schemas.microsoft.com/office/drawing/2014/main" id="{495E6507-1ED7-4419-B262-A623538A254D}"/>
                </a:ext>
              </a:extLst>
            </p:cNvPr>
            <p:cNvSpPr txBox="1"/>
            <p:nvPr userDrawn="1"/>
          </p:nvSpPr>
          <p:spPr>
            <a:xfrm>
              <a:off x="760284" y="4139197"/>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实验设计</a:t>
              </a:r>
            </a:p>
          </p:txBody>
        </p:sp>
        <p:cxnSp>
          <p:nvCxnSpPr>
            <p:cNvPr id="29" name="直接连接符 28">
              <a:extLst>
                <a:ext uri="{FF2B5EF4-FFF2-40B4-BE49-F238E27FC236}">
                  <a16:creationId xmlns:a16="http://schemas.microsoft.com/office/drawing/2014/main" id="{C96CEDD1-1C73-48CC-8660-8F9D90920EB7}"/>
                </a:ext>
              </a:extLst>
            </p:cNvPr>
            <p:cNvCxnSpPr/>
            <p:nvPr userDrawn="1"/>
          </p:nvCxnSpPr>
          <p:spPr>
            <a:xfrm>
              <a:off x="0" y="4508529"/>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grpSp>
        <p:nvGrpSpPr>
          <p:cNvPr id="9" name="组合 8">
            <a:extLst>
              <a:ext uri="{FF2B5EF4-FFF2-40B4-BE49-F238E27FC236}">
                <a16:creationId xmlns:a16="http://schemas.microsoft.com/office/drawing/2014/main" id="{3556455C-1208-41D8-8EBF-47120E83276A}"/>
              </a:ext>
            </a:extLst>
          </p:cNvPr>
          <p:cNvGrpSpPr/>
          <p:nvPr userDrawn="1"/>
        </p:nvGrpSpPr>
        <p:grpSpPr>
          <a:xfrm>
            <a:off x="0" y="3491994"/>
            <a:ext cx="2711669" cy="369332"/>
            <a:chOff x="0" y="3469657"/>
            <a:chExt cx="2711669" cy="369332"/>
          </a:xfrm>
        </p:grpSpPr>
        <p:sp>
          <p:nvSpPr>
            <p:cNvPr id="20" name="文本框 19">
              <a:extLst>
                <a:ext uri="{FF2B5EF4-FFF2-40B4-BE49-F238E27FC236}">
                  <a16:creationId xmlns:a16="http://schemas.microsoft.com/office/drawing/2014/main" id="{22CB2513-F144-416E-AAB1-1C9132EC4EFB}"/>
                </a:ext>
              </a:extLst>
            </p:cNvPr>
            <p:cNvSpPr txBox="1"/>
            <p:nvPr userDrawn="1"/>
          </p:nvSpPr>
          <p:spPr>
            <a:xfrm>
              <a:off x="760284" y="3469657"/>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研究方法</a:t>
              </a:r>
            </a:p>
          </p:txBody>
        </p:sp>
        <p:cxnSp>
          <p:nvCxnSpPr>
            <p:cNvPr id="30" name="直接连接符 29">
              <a:extLst>
                <a:ext uri="{FF2B5EF4-FFF2-40B4-BE49-F238E27FC236}">
                  <a16:creationId xmlns:a16="http://schemas.microsoft.com/office/drawing/2014/main" id="{34A33A6B-387F-4205-99B1-176983AF9081}"/>
                </a:ext>
              </a:extLst>
            </p:cNvPr>
            <p:cNvCxnSpPr/>
            <p:nvPr userDrawn="1"/>
          </p:nvCxnSpPr>
          <p:spPr>
            <a:xfrm>
              <a:off x="0" y="3838989"/>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pic>
        <p:nvPicPr>
          <p:cNvPr id="5" name="图片 4">
            <a:extLst>
              <a:ext uri="{FF2B5EF4-FFF2-40B4-BE49-F238E27FC236}">
                <a16:creationId xmlns:a16="http://schemas.microsoft.com/office/drawing/2014/main" id="{F841EB95-649F-426B-BCE9-D659A2F6E24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32597" y="249843"/>
            <a:ext cx="2046474" cy="2046474"/>
          </a:xfrm>
          <a:prstGeom prst="rect">
            <a:avLst/>
          </a:prstGeom>
        </p:spPr>
      </p:pic>
      <p:grpSp>
        <p:nvGrpSpPr>
          <p:cNvPr id="6" name="组合 5">
            <a:extLst>
              <a:ext uri="{FF2B5EF4-FFF2-40B4-BE49-F238E27FC236}">
                <a16:creationId xmlns:a16="http://schemas.microsoft.com/office/drawing/2014/main" id="{C800AD0A-2DA0-4353-B90C-58FD56A8C4CD}"/>
              </a:ext>
            </a:extLst>
          </p:cNvPr>
          <p:cNvGrpSpPr/>
          <p:nvPr userDrawn="1"/>
        </p:nvGrpSpPr>
        <p:grpSpPr>
          <a:xfrm>
            <a:off x="0" y="5430023"/>
            <a:ext cx="2711669" cy="369332"/>
            <a:chOff x="0" y="5430023"/>
            <a:chExt cx="2711669" cy="369332"/>
          </a:xfrm>
        </p:grpSpPr>
        <p:sp>
          <p:nvSpPr>
            <p:cNvPr id="34" name="文本框 33">
              <a:extLst>
                <a:ext uri="{FF2B5EF4-FFF2-40B4-BE49-F238E27FC236}">
                  <a16:creationId xmlns:a16="http://schemas.microsoft.com/office/drawing/2014/main" id="{7551B8CF-C37C-4464-9225-1317FC9F068D}"/>
                </a:ext>
              </a:extLst>
            </p:cNvPr>
            <p:cNvSpPr txBox="1"/>
            <p:nvPr userDrawn="1"/>
          </p:nvSpPr>
          <p:spPr>
            <a:xfrm>
              <a:off x="760285" y="5430023"/>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未来展望</a:t>
              </a:r>
            </a:p>
          </p:txBody>
        </p:sp>
        <p:cxnSp>
          <p:nvCxnSpPr>
            <p:cNvPr id="35" name="直接连接符 34">
              <a:extLst>
                <a:ext uri="{FF2B5EF4-FFF2-40B4-BE49-F238E27FC236}">
                  <a16:creationId xmlns:a16="http://schemas.microsoft.com/office/drawing/2014/main" id="{392410F4-262D-4EA0-9487-18BF67A0A19D}"/>
                </a:ext>
              </a:extLst>
            </p:cNvPr>
            <p:cNvCxnSpPr/>
            <p:nvPr userDrawn="1"/>
          </p:nvCxnSpPr>
          <p:spPr>
            <a:xfrm>
              <a:off x="0" y="5799355"/>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79348288"/>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720F0175-4AB6-4183-8D55-5B842ABE2112}"/>
              </a:ext>
            </a:extLst>
          </p:cNvPr>
          <p:cNvSpPr/>
          <p:nvPr userDrawn="1"/>
        </p:nvSpPr>
        <p:spPr>
          <a:xfrm>
            <a:off x="0" y="0"/>
            <a:ext cx="2711669" cy="6858000"/>
          </a:xfrm>
          <a:prstGeom prst="rect">
            <a:avLst/>
          </a:prstGeom>
          <a:solidFill>
            <a:srgbClr val="1D3557"/>
          </a:solidFill>
          <a:ln>
            <a:solidFill>
              <a:srgbClr val="1D3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C99BF81A-5456-4DF9-9A4A-7CF9D058E170}"/>
              </a:ext>
            </a:extLst>
          </p:cNvPr>
          <p:cNvSpPr/>
          <p:nvPr userDrawn="1"/>
        </p:nvSpPr>
        <p:spPr>
          <a:xfrm>
            <a:off x="-4861" y="3392180"/>
            <a:ext cx="2716530" cy="568960"/>
          </a:xfrm>
          <a:prstGeom prst="rect">
            <a:avLst/>
          </a:prstGeom>
          <a:solidFill>
            <a:srgbClr val="E63946"/>
          </a:solidFill>
          <a:ln>
            <a:solidFill>
              <a:srgbClr val="E639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a:extLst>
              <a:ext uri="{FF2B5EF4-FFF2-40B4-BE49-F238E27FC236}">
                <a16:creationId xmlns:a16="http://schemas.microsoft.com/office/drawing/2014/main" id="{7DB73736-351A-4624-A90F-50122C504074}"/>
              </a:ext>
            </a:extLst>
          </p:cNvPr>
          <p:cNvCxnSpPr/>
          <p:nvPr userDrawn="1"/>
        </p:nvCxnSpPr>
        <p:spPr>
          <a:xfrm>
            <a:off x="0" y="3215316"/>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2C1FCA1D-DFB4-4CF3-BE75-8927A7B3DCBE}"/>
              </a:ext>
            </a:extLst>
          </p:cNvPr>
          <p:cNvSpPr txBox="1"/>
          <p:nvPr userDrawn="1"/>
        </p:nvSpPr>
        <p:spPr>
          <a:xfrm>
            <a:off x="760285" y="2845984"/>
            <a:ext cx="1191097" cy="369265"/>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研究背景</a:t>
            </a:r>
          </a:p>
        </p:txBody>
      </p:sp>
      <p:grpSp>
        <p:nvGrpSpPr>
          <p:cNvPr id="7" name="组合 6">
            <a:extLst>
              <a:ext uri="{FF2B5EF4-FFF2-40B4-BE49-F238E27FC236}">
                <a16:creationId xmlns:a16="http://schemas.microsoft.com/office/drawing/2014/main" id="{16D849C9-21ED-4AED-A062-B6CC388D735B}"/>
              </a:ext>
            </a:extLst>
          </p:cNvPr>
          <p:cNvGrpSpPr/>
          <p:nvPr userDrawn="1"/>
        </p:nvGrpSpPr>
        <p:grpSpPr>
          <a:xfrm>
            <a:off x="0" y="4784014"/>
            <a:ext cx="2711669" cy="369332"/>
            <a:chOff x="0" y="4808736"/>
            <a:chExt cx="2711669" cy="369332"/>
          </a:xfrm>
        </p:grpSpPr>
        <p:sp>
          <p:nvSpPr>
            <p:cNvPr id="22" name="文本框 21">
              <a:extLst>
                <a:ext uri="{FF2B5EF4-FFF2-40B4-BE49-F238E27FC236}">
                  <a16:creationId xmlns:a16="http://schemas.microsoft.com/office/drawing/2014/main" id="{CAB2599C-1D1F-4697-ADB9-AD9E57E10F04}"/>
                </a:ext>
              </a:extLst>
            </p:cNvPr>
            <p:cNvSpPr txBox="1"/>
            <p:nvPr userDrawn="1"/>
          </p:nvSpPr>
          <p:spPr>
            <a:xfrm>
              <a:off x="760285" y="4808736"/>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实验结果</a:t>
              </a:r>
            </a:p>
          </p:txBody>
        </p:sp>
        <p:cxnSp>
          <p:nvCxnSpPr>
            <p:cNvPr id="28" name="直接连接符 27">
              <a:extLst>
                <a:ext uri="{FF2B5EF4-FFF2-40B4-BE49-F238E27FC236}">
                  <a16:creationId xmlns:a16="http://schemas.microsoft.com/office/drawing/2014/main" id="{2E3BB6D2-28A9-4CCD-AB86-59C6FD31E756}"/>
                </a:ext>
              </a:extLst>
            </p:cNvPr>
            <p:cNvCxnSpPr/>
            <p:nvPr userDrawn="1"/>
          </p:nvCxnSpPr>
          <p:spPr>
            <a:xfrm>
              <a:off x="0" y="5178068"/>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grpSp>
        <p:nvGrpSpPr>
          <p:cNvPr id="8" name="组合 7">
            <a:extLst>
              <a:ext uri="{FF2B5EF4-FFF2-40B4-BE49-F238E27FC236}">
                <a16:creationId xmlns:a16="http://schemas.microsoft.com/office/drawing/2014/main" id="{D3319D58-5246-4F54-A981-0AB8CE491392}"/>
              </a:ext>
            </a:extLst>
          </p:cNvPr>
          <p:cNvGrpSpPr/>
          <p:nvPr userDrawn="1"/>
        </p:nvGrpSpPr>
        <p:grpSpPr>
          <a:xfrm>
            <a:off x="0" y="4138004"/>
            <a:ext cx="2711669" cy="369332"/>
            <a:chOff x="0" y="4139197"/>
            <a:chExt cx="2711669" cy="369332"/>
          </a:xfrm>
        </p:grpSpPr>
        <p:sp>
          <p:nvSpPr>
            <p:cNvPr id="21" name="文本框 20">
              <a:extLst>
                <a:ext uri="{FF2B5EF4-FFF2-40B4-BE49-F238E27FC236}">
                  <a16:creationId xmlns:a16="http://schemas.microsoft.com/office/drawing/2014/main" id="{495E6507-1ED7-4419-B262-A623538A254D}"/>
                </a:ext>
              </a:extLst>
            </p:cNvPr>
            <p:cNvSpPr txBox="1"/>
            <p:nvPr userDrawn="1"/>
          </p:nvSpPr>
          <p:spPr>
            <a:xfrm>
              <a:off x="760284" y="4139197"/>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实验设计</a:t>
              </a:r>
            </a:p>
          </p:txBody>
        </p:sp>
        <p:cxnSp>
          <p:nvCxnSpPr>
            <p:cNvPr id="29" name="直接连接符 28">
              <a:extLst>
                <a:ext uri="{FF2B5EF4-FFF2-40B4-BE49-F238E27FC236}">
                  <a16:creationId xmlns:a16="http://schemas.microsoft.com/office/drawing/2014/main" id="{C96CEDD1-1C73-48CC-8660-8F9D90920EB7}"/>
                </a:ext>
              </a:extLst>
            </p:cNvPr>
            <p:cNvCxnSpPr/>
            <p:nvPr userDrawn="1"/>
          </p:nvCxnSpPr>
          <p:spPr>
            <a:xfrm>
              <a:off x="0" y="4508529"/>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sp>
        <p:nvSpPr>
          <p:cNvPr id="20" name="文本框 19">
            <a:extLst>
              <a:ext uri="{FF2B5EF4-FFF2-40B4-BE49-F238E27FC236}">
                <a16:creationId xmlns:a16="http://schemas.microsoft.com/office/drawing/2014/main" id="{22CB2513-F144-416E-AAB1-1C9132EC4EFB}"/>
              </a:ext>
            </a:extLst>
          </p:cNvPr>
          <p:cNvSpPr txBox="1"/>
          <p:nvPr userDrawn="1"/>
        </p:nvSpPr>
        <p:spPr>
          <a:xfrm>
            <a:off x="760284" y="3491994"/>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研究方法</a:t>
            </a:r>
          </a:p>
        </p:txBody>
      </p:sp>
      <p:pic>
        <p:nvPicPr>
          <p:cNvPr id="5" name="图片 4">
            <a:extLst>
              <a:ext uri="{FF2B5EF4-FFF2-40B4-BE49-F238E27FC236}">
                <a16:creationId xmlns:a16="http://schemas.microsoft.com/office/drawing/2014/main" id="{F841EB95-649F-426B-BCE9-D659A2F6E24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32597" y="249843"/>
            <a:ext cx="2046474" cy="2046474"/>
          </a:xfrm>
          <a:prstGeom prst="rect">
            <a:avLst/>
          </a:prstGeom>
        </p:spPr>
      </p:pic>
      <p:grpSp>
        <p:nvGrpSpPr>
          <p:cNvPr id="6" name="组合 5">
            <a:extLst>
              <a:ext uri="{FF2B5EF4-FFF2-40B4-BE49-F238E27FC236}">
                <a16:creationId xmlns:a16="http://schemas.microsoft.com/office/drawing/2014/main" id="{C800AD0A-2DA0-4353-B90C-58FD56A8C4CD}"/>
              </a:ext>
            </a:extLst>
          </p:cNvPr>
          <p:cNvGrpSpPr/>
          <p:nvPr userDrawn="1"/>
        </p:nvGrpSpPr>
        <p:grpSpPr>
          <a:xfrm>
            <a:off x="0" y="5430023"/>
            <a:ext cx="2711669" cy="369332"/>
            <a:chOff x="0" y="5430023"/>
            <a:chExt cx="2711669" cy="369332"/>
          </a:xfrm>
        </p:grpSpPr>
        <p:sp>
          <p:nvSpPr>
            <p:cNvPr id="34" name="文本框 33">
              <a:extLst>
                <a:ext uri="{FF2B5EF4-FFF2-40B4-BE49-F238E27FC236}">
                  <a16:creationId xmlns:a16="http://schemas.microsoft.com/office/drawing/2014/main" id="{7551B8CF-C37C-4464-9225-1317FC9F068D}"/>
                </a:ext>
              </a:extLst>
            </p:cNvPr>
            <p:cNvSpPr txBox="1"/>
            <p:nvPr userDrawn="1"/>
          </p:nvSpPr>
          <p:spPr>
            <a:xfrm>
              <a:off x="760285" y="5430023"/>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未来展望</a:t>
              </a:r>
            </a:p>
          </p:txBody>
        </p:sp>
        <p:cxnSp>
          <p:nvCxnSpPr>
            <p:cNvPr id="35" name="直接连接符 34">
              <a:extLst>
                <a:ext uri="{FF2B5EF4-FFF2-40B4-BE49-F238E27FC236}">
                  <a16:creationId xmlns:a16="http://schemas.microsoft.com/office/drawing/2014/main" id="{392410F4-262D-4EA0-9487-18BF67A0A19D}"/>
                </a:ext>
              </a:extLst>
            </p:cNvPr>
            <p:cNvCxnSpPr/>
            <p:nvPr userDrawn="1"/>
          </p:nvCxnSpPr>
          <p:spPr>
            <a:xfrm>
              <a:off x="0" y="5799355"/>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22621863"/>
      </p:ext>
    </p:extLst>
  </p:cSld>
  <p:clrMap bg1="lt1" tx1="dk1" bg2="lt2" tx2="dk2" accent1="accent1" accent2="accent2" accent3="accent3" accent4="accent4" accent5="accent5" accent6="accent6" hlink="hlink" folHlink="folHlink"/>
  <p:sldLayoutIdLst>
    <p:sldLayoutId id="2147483729" r:id="rId1"/>
    <p:sldLayoutId id="214748374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720F0175-4AB6-4183-8D55-5B842ABE2112}"/>
              </a:ext>
            </a:extLst>
          </p:cNvPr>
          <p:cNvSpPr/>
          <p:nvPr userDrawn="1"/>
        </p:nvSpPr>
        <p:spPr>
          <a:xfrm>
            <a:off x="0" y="0"/>
            <a:ext cx="2711669" cy="6858000"/>
          </a:xfrm>
          <a:prstGeom prst="rect">
            <a:avLst/>
          </a:prstGeom>
          <a:solidFill>
            <a:srgbClr val="1D3557"/>
          </a:solidFill>
          <a:ln>
            <a:solidFill>
              <a:srgbClr val="1D3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C99BF81A-5456-4DF9-9A4A-7CF9D058E170}"/>
              </a:ext>
            </a:extLst>
          </p:cNvPr>
          <p:cNvSpPr/>
          <p:nvPr userDrawn="1"/>
        </p:nvSpPr>
        <p:spPr>
          <a:xfrm>
            <a:off x="0" y="4038190"/>
            <a:ext cx="2716530" cy="568960"/>
          </a:xfrm>
          <a:prstGeom prst="rect">
            <a:avLst/>
          </a:prstGeom>
          <a:solidFill>
            <a:srgbClr val="E63946"/>
          </a:solidFill>
          <a:ln>
            <a:solidFill>
              <a:srgbClr val="E639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a:extLst>
              <a:ext uri="{FF2B5EF4-FFF2-40B4-BE49-F238E27FC236}">
                <a16:creationId xmlns:a16="http://schemas.microsoft.com/office/drawing/2014/main" id="{7DB73736-351A-4624-A90F-50122C504074}"/>
              </a:ext>
            </a:extLst>
          </p:cNvPr>
          <p:cNvCxnSpPr/>
          <p:nvPr userDrawn="1"/>
        </p:nvCxnSpPr>
        <p:spPr>
          <a:xfrm>
            <a:off x="0" y="3215316"/>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2C1FCA1D-DFB4-4CF3-BE75-8927A7B3DCBE}"/>
              </a:ext>
            </a:extLst>
          </p:cNvPr>
          <p:cNvSpPr txBox="1"/>
          <p:nvPr userDrawn="1"/>
        </p:nvSpPr>
        <p:spPr>
          <a:xfrm>
            <a:off x="760285" y="2845984"/>
            <a:ext cx="1191097" cy="369265"/>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研究背景</a:t>
            </a:r>
          </a:p>
        </p:txBody>
      </p:sp>
      <p:grpSp>
        <p:nvGrpSpPr>
          <p:cNvPr id="7" name="组合 6">
            <a:extLst>
              <a:ext uri="{FF2B5EF4-FFF2-40B4-BE49-F238E27FC236}">
                <a16:creationId xmlns:a16="http://schemas.microsoft.com/office/drawing/2014/main" id="{16D849C9-21ED-4AED-A062-B6CC388D735B}"/>
              </a:ext>
            </a:extLst>
          </p:cNvPr>
          <p:cNvGrpSpPr/>
          <p:nvPr userDrawn="1"/>
        </p:nvGrpSpPr>
        <p:grpSpPr>
          <a:xfrm>
            <a:off x="0" y="4784014"/>
            <a:ext cx="2711669" cy="369332"/>
            <a:chOff x="0" y="4808736"/>
            <a:chExt cx="2711669" cy="369332"/>
          </a:xfrm>
        </p:grpSpPr>
        <p:sp>
          <p:nvSpPr>
            <p:cNvPr id="22" name="文本框 21">
              <a:extLst>
                <a:ext uri="{FF2B5EF4-FFF2-40B4-BE49-F238E27FC236}">
                  <a16:creationId xmlns:a16="http://schemas.microsoft.com/office/drawing/2014/main" id="{CAB2599C-1D1F-4697-ADB9-AD9E57E10F04}"/>
                </a:ext>
              </a:extLst>
            </p:cNvPr>
            <p:cNvSpPr txBox="1"/>
            <p:nvPr userDrawn="1"/>
          </p:nvSpPr>
          <p:spPr>
            <a:xfrm>
              <a:off x="760285" y="4808736"/>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实验结果</a:t>
              </a:r>
            </a:p>
          </p:txBody>
        </p:sp>
        <p:cxnSp>
          <p:nvCxnSpPr>
            <p:cNvPr id="28" name="直接连接符 27">
              <a:extLst>
                <a:ext uri="{FF2B5EF4-FFF2-40B4-BE49-F238E27FC236}">
                  <a16:creationId xmlns:a16="http://schemas.microsoft.com/office/drawing/2014/main" id="{2E3BB6D2-28A9-4CCD-AB86-59C6FD31E756}"/>
                </a:ext>
              </a:extLst>
            </p:cNvPr>
            <p:cNvCxnSpPr/>
            <p:nvPr userDrawn="1"/>
          </p:nvCxnSpPr>
          <p:spPr>
            <a:xfrm>
              <a:off x="0" y="5178068"/>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sp>
        <p:nvSpPr>
          <p:cNvPr id="21" name="文本框 20">
            <a:extLst>
              <a:ext uri="{FF2B5EF4-FFF2-40B4-BE49-F238E27FC236}">
                <a16:creationId xmlns:a16="http://schemas.microsoft.com/office/drawing/2014/main" id="{495E6507-1ED7-4419-B262-A623538A254D}"/>
              </a:ext>
            </a:extLst>
          </p:cNvPr>
          <p:cNvSpPr txBox="1"/>
          <p:nvPr userDrawn="1"/>
        </p:nvSpPr>
        <p:spPr>
          <a:xfrm>
            <a:off x="760284" y="4138004"/>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实验设计</a:t>
            </a:r>
          </a:p>
        </p:txBody>
      </p:sp>
      <p:grpSp>
        <p:nvGrpSpPr>
          <p:cNvPr id="9" name="组合 8">
            <a:extLst>
              <a:ext uri="{FF2B5EF4-FFF2-40B4-BE49-F238E27FC236}">
                <a16:creationId xmlns:a16="http://schemas.microsoft.com/office/drawing/2014/main" id="{3556455C-1208-41D8-8EBF-47120E83276A}"/>
              </a:ext>
            </a:extLst>
          </p:cNvPr>
          <p:cNvGrpSpPr/>
          <p:nvPr userDrawn="1"/>
        </p:nvGrpSpPr>
        <p:grpSpPr>
          <a:xfrm>
            <a:off x="0" y="3491994"/>
            <a:ext cx="2711669" cy="369332"/>
            <a:chOff x="0" y="3469657"/>
            <a:chExt cx="2711669" cy="369332"/>
          </a:xfrm>
        </p:grpSpPr>
        <p:sp>
          <p:nvSpPr>
            <p:cNvPr id="20" name="文本框 19">
              <a:extLst>
                <a:ext uri="{FF2B5EF4-FFF2-40B4-BE49-F238E27FC236}">
                  <a16:creationId xmlns:a16="http://schemas.microsoft.com/office/drawing/2014/main" id="{22CB2513-F144-416E-AAB1-1C9132EC4EFB}"/>
                </a:ext>
              </a:extLst>
            </p:cNvPr>
            <p:cNvSpPr txBox="1"/>
            <p:nvPr userDrawn="1"/>
          </p:nvSpPr>
          <p:spPr>
            <a:xfrm>
              <a:off x="760284" y="3469657"/>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研究方法</a:t>
              </a:r>
            </a:p>
          </p:txBody>
        </p:sp>
        <p:cxnSp>
          <p:nvCxnSpPr>
            <p:cNvPr id="30" name="直接连接符 29">
              <a:extLst>
                <a:ext uri="{FF2B5EF4-FFF2-40B4-BE49-F238E27FC236}">
                  <a16:creationId xmlns:a16="http://schemas.microsoft.com/office/drawing/2014/main" id="{34A33A6B-387F-4205-99B1-176983AF9081}"/>
                </a:ext>
              </a:extLst>
            </p:cNvPr>
            <p:cNvCxnSpPr/>
            <p:nvPr userDrawn="1"/>
          </p:nvCxnSpPr>
          <p:spPr>
            <a:xfrm>
              <a:off x="0" y="3838989"/>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pic>
        <p:nvPicPr>
          <p:cNvPr id="5" name="图片 4">
            <a:extLst>
              <a:ext uri="{FF2B5EF4-FFF2-40B4-BE49-F238E27FC236}">
                <a16:creationId xmlns:a16="http://schemas.microsoft.com/office/drawing/2014/main" id="{F841EB95-649F-426B-BCE9-D659A2F6E24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32597" y="249843"/>
            <a:ext cx="2046474" cy="2046474"/>
          </a:xfrm>
          <a:prstGeom prst="rect">
            <a:avLst/>
          </a:prstGeom>
        </p:spPr>
      </p:pic>
      <p:grpSp>
        <p:nvGrpSpPr>
          <p:cNvPr id="6" name="组合 5">
            <a:extLst>
              <a:ext uri="{FF2B5EF4-FFF2-40B4-BE49-F238E27FC236}">
                <a16:creationId xmlns:a16="http://schemas.microsoft.com/office/drawing/2014/main" id="{C800AD0A-2DA0-4353-B90C-58FD56A8C4CD}"/>
              </a:ext>
            </a:extLst>
          </p:cNvPr>
          <p:cNvGrpSpPr/>
          <p:nvPr userDrawn="1"/>
        </p:nvGrpSpPr>
        <p:grpSpPr>
          <a:xfrm>
            <a:off x="0" y="5430023"/>
            <a:ext cx="2711669" cy="369332"/>
            <a:chOff x="0" y="5430023"/>
            <a:chExt cx="2711669" cy="369332"/>
          </a:xfrm>
        </p:grpSpPr>
        <p:sp>
          <p:nvSpPr>
            <p:cNvPr id="34" name="文本框 33">
              <a:extLst>
                <a:ext uri="{FF2B5EF4-FFF2-40B4-BE49-F238E27FC236}">
                  <a16:creationId xmlns:a16="http://schemas.microsoft.com/office/drawing/2014/main" id="{7551B8CF-C37C-4464-9225-1317FC9F068D}"/>
                </a:ext>
              </a:extLst>
            </p:cNvPr>
            <p:cNvSpPr txBox="1"/>
            <p:nvPr userDrawn="1"/>
          </p:nvSpPr>
          <p:spPr>
            <a:xfrm>
              <a:off x="760285" y="5430023"/>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未来展望</a:t>
              </a:r>
            </a:p>
          </p:txBody>
        </p:sp>
        <p:cxnSp>
          <p:nvCxnSpPr>
            <p:cNvPr id="35" name="直接连接符 34">
              <a:extLst>
                <a:ext uri="{FF2B5EF4-FFF2-40B4-BE49-F238E27FC236}">
                  <a16:creationId xmlns:a16="http://schemas.microsoft.com/office/drawing/2014/main" id="{392410F4-262D-4EA0-9487-18BF67A0A19D}"/>
                </a:ext>
              </a:extLst>
            </p:cNvPr>
            <p:cNvCxnSpPr/>
            <p:nvPr userDrawn="1"/>
          </p:nvCxnSpPr>
          <p:spPr>
            <a:xfrm>
              <a:off x="0" y="5799355"/>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79094539"/>
      </p:ext>
    </p:extLst>
  </p:cSld>
  <p:clrMap bg1="lt1" tx1="dk1" bg2="lt2" tx2="dk2" accent1="accent1" accent2="accent2" accent3="accent3" accent4="accent4" accent5="accent5" accent6="accent6" hlink="hlink" folHlink="folHlink"/>
  <p:sldLayoutIdLst>
    <p:sldLayoutId id="2147483732" r:id="rId1"/>
    <p:sldLayoutId id="2147483741"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720F0175-4AB6-4183-8D55-5B842ABE2112}"/>
              </a:ext>
            </a:extLst>
          </p:cNvPr>
          <p:cNvSpPr/>
          <p:nvPr userDrawn="1"/>
        </p:nvSpPr>
        <p:spPr>
          <a:xfrm>
            <a:off x="0" y="0"/>
            <a:ext cx="2711669" cy="6858000"/>
          </a:xfrm>
          <a:prstGeom prst="rect">
            <a:avLst/>
          </a:prstGeom>
          <a:solidFill>
            <a:srgbClr val="1D3557"/>
          </a:solidFill>
          <a:ln>
            <a:solidFill>
              <a:srgbClr val="1D3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C99BF81A-5456-4DF9-9A4A-7CF9D058E170}"/>
              </a:ext>
            </a:extLst>
          </p:cNvPr>
          <p:cNvSpPr/>
          <p:nvPr userDrawn="1"/>
        </p:nvSpPr>
        <p:spPr>
          <a:xfrm>
            <a:off x="0" y="4684200"/>
            <a:ext cx="2716530" cy="568960"/>
          </a:xfrm>
          <a:prstGeom prst="rect">
            <a:avLst/>
          </a:prstGeom>
          <a:solidFill>
            <a:srgbClr val="E63946"/>
          </a:solidFill>
          <a:ln>
            <a:solidFill>
              <a:srgbClr val="E639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a:extLst>
              <a:ext uri="{FF2B5EF4-FFF2-40B4-BE49-F238E27FC236}">
                <a16:creationId xmlns:a16="http://schemas.microsoft.com/office/drawing/2014/main" id="{7DB73736-351A-4624-A90F-50122C504074}"/>
              </a:ext>
            </a:extLst>
          </p:cNvPr>
          <p:cNvCxnSpPr/>
          <p:nvPr userDrawn="1"/>
        </p:nvCxnSpPr>
        <p:spPr>
          <a:xfrm>
            <a:off x="0" y="3215316"/>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2C1FCA1D-DFB4-4CF3-BE75-8927A7B3DCBE}"/>
              </a:ext>
            </a:extLst>
          </p:cNvPr>
          <p:cNvSpPr txBox="1"/>
          <p:nvPr userDrawn="1"/>
        </p:nvSpPr>
        <p:spPr>
          <a:xfrm>
            <a:off x="760285" y="2845984"/>
            <a:ext cx="1191097" cy="369265"/>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研究背景</a:t>
            </a:r>
          </a:p>
        </p:txBody>
      </p:sp>
      <p:sp>
        <p:nvSpPr>
          <p:cNvPr id="22" name="文本框 21">
            <a:extLst>
              <a:ext uri="{FF2B5EF4-FFF2-40B4-BE49-F238E27FC236}">
                <a16:creationId xmlns:a16="http://schemas.microsoft.com/office/drawing/2014/main" id="{CAB2599C-1D1F-4697-ADB9-AD9E57E10F04}"/>
              </a:ext>
            </a:extLst>
          </p:cNvPr>
          <p:cNvSpPr txBox="1"/>
          <p:nvPr userDrawn="1"/>
        </p:nvSpPr>
        <p:spPr>
          <a:xfrm>
            <a:off x="760285" y="4784014"/>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实验结果</a:t>
            </a:r>
          </a:p>
        </p:txBody>
      </p:sp>
      <p:grpSp>
        <p:nvGrpSpPr>
          <p:cNvPr id="8" name="组合 7">
            <a:extLst>
              <a:ext uri="{FF2B5EF4-FFF2-40B4-BE49-F238E27FC236}">
                <a16:creationId xmlns:a16="http://schemas.microsoft.com/office/drawing/2014/main" id="{D3319D58-5246-4F54-A981-0AB8CE491392}"/>
              </a:ext>
            </a:extLst>
          </p:cNvPr>
          <p:cNvGrpSpPr/>
          <p:nvPr userDrawn="1"/>
        </p:nvGrpSpPr>
        <p:grpSpPr>
          <a:xfrm>
            <a:off x="0" y="4138004"/>
            <a:ext cx="2711669" cy="369332"/>
            <a:chOff x="0" y="4139197"/>
            <a:chExt cx="2711669" cy="369332"/>
          </a:xfrm>
        </p:grpSpPr>
        <p:sp>
          <p:nvSpPr>
            <p:cNvPr id="21" name="文本框 20">
              <a:extLst>
                <a:ext uri="{FF2B5EF4-FFF2-40B4-BE49-F238E27FC236}">
                  <a16:creationId xmlns:a16="http://schemas.microsoft.com/office/drawing/2014/main" id="{495E6507-1ED7-4419-B262-A623538A254D}"/>
                </a:ext>
              </a:extLst>
            </p:cNvPr>
            <p:cNvSpPr txBox="1"/>
            <p:nvPr userDrawn="1"/>
          </p:nvSpPr>
          <p:spPr>
            <a:xfrm>
              <a:off x="760284" y="4139197"/>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实验设计</a:t>
              </a:r>
            </a:p>
          </p:txBody>
        </p:sp>
        <p:cxnSp>
          <p:nvCxnSpPr>
            <p:cNvPr id="29" name="直接连接符 28">
              <a:extLst>
                <a:ext uri="{FF2B5EF4-FFF2-40B4-BE49-F238E27FC236}">
                  <a16:creationId xmlns:a16="http://schemas.microsoft.com/office/drawing/2014/main" id="{C96CEDD1-1C73-48CC-8660-8F9D90920EB7}"/>
                </a:ext>
              </a:extLst>
            </p:cNvPr>
            <p:cNvCxnSpPr/>
            <p:nvPr userDrawn="1"/>
          </p:nvCxnSpPr>
          <p:spPr>
            <a:xfrm>
              <a:off x="0" y="4508529"/>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grpSp>
        <p:nvGrpSpPr>
          <p:cNvPr id="9" name="组合 8">
            <a:extLst>
              <a:ext uri="{FF2B5EF4-FFF2-40B4-BE49-F238E27FC236}">
                <a16:creationId xmlns:a16="http://schemas.microsoft.com/office/drawing/2014/main" id="{3556455C-1208-41D8-8EBF-47120E83276A}"/>
              </a:ext>
            </a:extLst>
          </p:cNvPr>
          <p:cNvGrpSpPr/>
          <p:nvPr userDrawn="1"/>
        </p:nvGrpSpPr>
        <p:grpSpPr>
          <a:xfrm>
            <a:off x="0" y="3491994"/>
            <a:ext cx="2711669" cy="369332"/>
            <a:chOff x="0" y="3469657"/>
            <a:chExt cx="2711669" cy="369332"/>
          </a:xfrm>
        </p:grpSpPr>
        <p:sp>
          <p:nvSpPr>
            <p:cNvPr id="20" name="文本框 19">
              <a:extLst>
                <a:ext uri="{FF2B5EF4-FFF2-40B4-BE49-F238E27FC236}">
                  <a16:creationId xmlns:a16="http://schemas.microsoft.com/office/drawing/2014/main" id="{22CB2513-F144-416E-AAB1-1C9132EC4EFB}"/>
                </a:ext>
              </a:extLst>
            </p:cNvPr>
            <p:cNvSpPr txBox="1"/>
            <p:nvPr userDrawn="1"/>
          </p:nvSpPr>
          <p:spPr>
            <a:xfrm>
              <a:off x="760284" y="3469657"/>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研究方法</a:t>
              </a:r>
            </a:p>
          </p:txBody>
        </p:sp>
        <p:cxnSp>
          <p:nvCxnSpPr>
            <p:cNvPr id="30" name="直接连接符 29">
              <a:extLst>
                <a:ext uri="{FF2B5EF4-FFF2-40B4-BE49-F238E27FC236}">
                  <a16:creationId xmlns:a16="http://schemas.microsoft.com/office/drawing/2014/main" id="{34A33A6B-387F-4205-99B1-176983AF9081}"/>
                </a:ext>
              </a:extLst>
            </p:cNvPr>
            <p:cNvCxnSpPr/>
            <p:nvPr userDrawn="1"/>
          </p:nvCxnSpPr>
          <p:spPr>
            <a:xfrm>
              <a:off x="0" y="3838989"/>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pic>
        <p:nvPicPr>
          <p:cNvPr id="5" name="图片 4">
            <a:extLst>
              <a:ext uri="{FF2B5EF4-FFF2-40B4-BE49-F238E27FC236}">
                <a16:creationId xmlns:a16="http://schemas.microsoft.com/office/drawing/2014/main" id="{F841EB95-649F-426B-BCE9-D659A2F6E24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32597" y="249843"/>
            <a:ext cx="2046474" cy="2046474"/>
          </a:xfrm>
          <a:prstGeom prst="rect">
            <a:avLst/>
          </a:prstGeom>
        </p:spPr>
      </p:pic>
      <p:grpSp>
        <p:nvGrpSpPr>
          <p:cNvPr id="6" name="组合 5">
            <a:extLst>
              <a:ext uri="{FF2B5EF4-FFF2-40B4-BE49-F238E27FC236}">
                <a16:creationId xmlns:a16="http://schemas.microsoft.com/office/drawing/2014/main" id="{C800AD0A-2DA0-4353-B90C-58FD56A8C4CD}"/>
              </a:ext>
            </a:extLst>
          </p:cNvPr>
          <p:cNvGrpSpPr/>
          <p:nvPr userDrawn="1"/>
        </p:nvGrpSpPr>
        <p:grpSpPr>
          <a:xfrm>
            <a:off x="0" y="5430023"/>
            <a:ext cx="2711669" cy="369332"/>
            <a:chOff x="0" y="5430023"/>
            <a:chExt cx="2711669" cy="369332"/>
          </a:xfrm>
        </p:grpSpPr>
        <p:sp>
          <p:nvSpPr>
            <p:cNvPr id="34" name="文本框 33">
              <a:extLst>
                <a:ext uri="{FF2B5EF4-FFF2-40B4-BE49-F238E27FC236}">
                  <a16:creationId xmlns:a16="http://schemas.microsoft.com/office/drawing/2014/main" id="{7551B8CF-C37C-4464-9225-1317FC9F068D}"/>
                </a:ext>
              </a:extLst>
            </p:cNvPr>
            <p:cNvSpPr txBox="1"/>
            <p:nvPr userDrawn="1"/>
          </p:nvSpPr>
          <p:spPr>
            <a:xfrm>
              <a:off x="760285" y="5430023"/>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未来展望</a:t>
              </a:r>
            </a:p>
          </p:txBody>
        </p:sp>
        <p:cxnSp>
          <p:nvCxnSpPr>
            <p:cNvPr id="35" name="直接连接符 34">
              <a:extLst>
                <a:ext uri="{FF2B5EF4-FFF2-40B4-BE49-F238E27FC236}">
                  <a16:creationId xmlns:a16="http://schemas.microsoft.com/office/drawing/2014/main" id="{392410F4-262D-4EA0-9487-18BF67A0A19D}"/>
                </a:ext>
              </a:extLst>
            </p:cNvPr>
            <p:cNvCxnSpPr/>
            <p:nvPr userDrawn="1"/>
          </p:nvCxnSpPr>
          <p:spPr>
            <a:xfrm>
              <a:off x="0" y="5799355"/>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98084117"/>
      </p:ext>
    </p:extLst>
  </p:cSld>
  <p:clrMap bg1="lt1" tx1="dk1" bg2="lt2" tx2="dk2" accent1="accent1" accent2="accent2" accent3="accent3" accent4="accent4" accent5="accent5" accent6="accent6" hlink="hlink" folHlink="folHlink"/>
  <p:sldLayoutIdLst>
    <p:sldLayoutId id="2147483735" r:id="rId1"/>
    <p:sldLayoutId id="2147483742"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矩形 12">
            <a:extLst>
              <a:ext uri="{FF2B5EF4-FFF2-40B4-BE49-F238E27FC236}">
                <a16:creationId xmlns:a16="http://schemas.microsoft.com/office/drawing/2014/main" id="{720F0175-4AB6-4183-8D55-5B842ABE2112}"/>
              </a:ext>
            </a:extLst>
          </p:cNvPr>
          <p:cNvSpPr/>
          <p:nvPr userDrawn="1"/>
        </p:nvSpPr>
        <p:spPr>
          <a:xfrm>
            <a:off x="0" y="0"/>
            <a:ext cx="2711669" cy="6858000"/>
          </a:xfrm>
          <a:prstGeom prst="rect">
            <a:avLst/>
          </a:prstGeom>
          <a:solidFill>
            <a:srgbClr val="1D3557"/>
          </a:solidFill>
          <a:ln>
            <a:solidFill>
              <a:srgbClr val="1D3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a:extLst>
              <a:ext uri="{FF2B5EF4-FFF2-40B4-BE49-F238E27FC236}">
                <a16:creationId xmlns:a16="http://schemas.microsoft.com/office/drawing/2014/main" id="{C99BF81A-5456-4DF9-9A4A-7CF9D058E170}"/>
              </a:ext>
            </a:extLst>
          </p:cNvPr>
          <p:cNvSpPr/>
          <p:nvPr userDrawn="1"/>
        </p:nvSpPr>
        <p:spPr>
          <a:xfrm>
            <a:off x="0" y="5330209"/>
            <a:ext cx="2716530" cy="568960"/>
          </a:xfrm>
          <a:prstGeom prst="rect">
            <a:avLst/>
          </a:prstGeom>
          <a:solidFill>
            <a:srgbClr val="E63946"/>
          </a:solidFill>
          <a:ln>
            <a:solidFill>
              <a:srgbClr val="E639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连接符 23">
            <a:extLst>
              <a:ext uri="{FF2B5EF4-FFF2-40B4-BE49-F238E27FC236}">
                <a16:creationId xmlns:a16="http://schemas.microsoft.com/office/drawing/2014/main" id="{7DB73736-351A-4624-A90F-50122C504074}"/>
              </a:ext>
            </a:extLst>
          </p:cNvPr>
          <p:cNvCxnSpPr/>
          <p:nvPr userDrawn="1"/>
        </p:nvCxnSpPr>
        <p:spPr>
          <a:xfrm>
            <a:off x="0" y="3215316"/>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2C1FCA1D-DFB4-4CF3-BE75-8927A7B3DCBE}"/>
              </a:ext>
            </a:extLst>
          </p:cNvPr>
          <p:cNvSpPr txBox="1"/>
          <p:nvPr userDrawn="1"/>
        </p:nvSpPr>
        <p:spPr>
          <a:xfrm>
            <a:off x="760285" y="2845984"/>
            <a:ext cx="1191097" cy="369265"/>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研究背景</a:t>
            </a:r>
          </a:p>
        </p:txBody>
      </p:sp>
      <p:grpSp>
        <p:nvGrpSpPr>
          <p:cNvPr id="7" name="组合 6">
            <a:extLst>
              <a:ext uri="{FF2B5EF4-FFF2-40B4-BE49-F238E27FC236}">
                <a16:creationId xmlns:a16="http://schemas.microsoft.com/office/drawing/2014/main" id="{16D849C9-21ED-4AED-A062-B6CC388D735B}"/>
              </a:ext>
            </a:extLst>
          </p:cNvPr>
          <p:cNvGrpSpPr/>
          <p:nvPr userDrawn="1"/>
        </p:nvGrpSpPr>
        <p:grpSpPr>
          <a:xfrm>
            <a:off x="0" y="4784014"/>
            <a:ext cx="2711669" cy="369332"/>
            <a:chOff x="0" y="4808736"/>
            <a:chExt cx="2711669" cy="369332"/>
          </a:xfrm>
        </p:grpSpPr>
        <p:sp>
          <p:nvSpPr>
            <p:cNvPr id="22" name="文本框 21">
              <a:extLst>
                <a:ext uri="{FF2B5EF4-FFF2-40B4-BE49-F238E27FC236}">
                  <a16:creationId xmlns:a16="http://schemas.microsoft.com/office/drawing/2014/main" id="{CAB2599C-1D1F-4697-ADB9-AD9E57E10F04}"/>
                </a:ext>
              </a:extLst>
            </p:cNvPr>
            <p:cNvSpPr txBox="1"/>
            <p:nvPr userDrawn="1"/>
          </p:nvSpPr>
          <p:spPr>
            <a:xfrm>
              <a:off x="760285" y="4808736"/>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实验结果</a:t>
              </a:r>
            </a:p>
          </p:txBody>
        </p:sp>
        <p:cxnSp>
          <p:nvCxnSpPr>
            <p:cNvPr id="28" name="直接连接符 27">
              <a:extLst>
                <a:ext uri="{FF2B5EF4-FFF2-40B4-BE49-F238E27FC236}">
                  <a16:creationId xmlns:a16="http://schemas.microsoft.com/office/drawing/2014/main" id="{2E3BB6D2-28A9-4CCD-AB86-59C6FD31E756}"/>
                </a:ext>
              </a:extLst>
            </p:cNvPr>
            <p:cNvCxnSpPr/>
            <p:nvPr userDrawn="1"/>
          </p:nvCxnSpPr>
          <p:spPr>
            <a:xfrm>
              <a:off x="0" y="5178068"/>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grpSp>
        <p:nvGrpSpPr>
          <p:cNvPr id="8" name="组合 7">
            <a:extLst>
              <a:ext uri="{FF2B5EF4-FFF2-40B4-BE49-F238E27FC236}">
                <a16:creationId xmlns:a16="http://schemas.microsoft.com/office/drawing/2014/main" id="{D3319D58-5246-4F54-A981-0AB8CE491392}"/>
              </a:ext>
            </a:extLst>
          </p:cNvPr>
          <p:cNvGrpSpPr/>
          <p:nvPr userDrawn="1"/>
        </p:nvGrpSpPr>
        <p:grpSpPr>
          <a:xfrm>
            <a:off x="0" y="4138004"/>
            <a:ext cx="2711669" cy="369332"/>
            <a:chOff x="0" y="4139197"/>
            <a:chExt cx="2711669" cy="369332"/>
          </a:xfrm>
        </p:grpSpPr>
        <p:sp>
          <p:nvSpPr>
            <p:cNvPr id="21" name="文本框 20">
              <a:extLst>
                <a:ext uri="{FF2B5EF4-FFF2-40B4-BE49-F238E27FC236}">
                  <a16:creationId xmlns:a16="http://schemas.microsoft.com/office/drawing/2014/main" id="{495E6507-1ED7-4419-B262-A623538A254D}"/>
                </a:ext>
              </a:extLst>
            </p:cNvPr>
            <p:cNvSpPr txBox="1"/>
            <p:nvPr userDrawn="1"/>
          </p:nvSpPr>
          <p:spPr>
            <a:xfrm>
              <a:off x="760284" y="4139197"/>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实验设计</a:t>
              </a:r>
            </a:p>
          </p:txBody>
        </p:sp>
        <p:cxnSp>
          <p:nvCxnSpPr>
            <p:cNvPr id="29" name="直接连接符 28">
              <a:extLst>
                <a:ext uri="{FF2B5EF4-FFF2-40B4-BE49-F238E27FC236}">
                  <a16:creationId xmlns:a16="http://schemas.microsoft.com/office/drawing/2014/main" id="{C96CEDD1-1C73-48CC-8660-8F9D90920EB7}"/>
                </a:ext>
              </a:extLst>
            </p:cNvPr>
            <p:cNvCxnSpPr/>
            <p:nvPr userDrawn="1"/>
          </p:nvCxnSpPr>
          <p:spPr>
            <a:xfrm>
              <a:off x="0" y="4508529"/>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grpSp>
        <p:nvGrpSpPr>
          <p:cNvPr id="9" name="组合 8">
            <a:extLst>
              <a:ext uri="{FF2B5EF4-FFF2-40B4-BE49-F238E27FC236}">
                <a16:creationId xmlns:a16="http://schemas.microsoft.com/office/drawing/2014/main" id="{3556455C-1208-41D8-8EBF-47120E83276A}"/>
              </a:ext>
            </a:extLst>
          </p:cNvPr>
          <p:cNvGrpSpPr/>
          <p:nvPr userDrawn="1"/>
        </p:nvGrpSpPr>
        <p:grpSpPr>
          <a:xfrm>
            <a:off x="0" y="3491994"/>
            <a:ext cx="2711669" cy="369332"/>
            <a:chOff x="0" y="3469657"/>
            <a:chExt cx="2711669" cy="369332"/>
          </a:xfrm>
        </p:grpSpPr>
        <p:sp>
          <p:nvSpPr>
            <p:cNvPr id="20" name="文本框 19">
              <a:extLst>
                <a:ext uri="{FF2B5EF4-FFF2-40B4-BE49-F238E27FC236}">
                  <a16:creationId xmlns:a16="http://schemas.microsoft.com/office/drawing/2014/main" id="{22CB2513-F144-416E-AAB1-1C9132EC4EFB}"/>
                </a:ext>
              </a:extLst>
            </p:cNvPr>
            <p:cNvSpPr txBox="1"/>
            <p:nvPr userDrawn="1"/>
          </p:nvSpPr>
          <p:spPr>
            <a:xfrm>
              <a:off x="760284" y="3469657"/>
              <a:ext cx="1191097"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研究方法</a:t>
              </a:r>
            </a:p>
          </p:txBody>
        </p:sp>
        <p:cxnSp>
          <p:nvCxnSpPr>
            <p:cNvPr id="30" name="直接连接符 29">
              <a:extLst>
                <a:ext uri="{FF2B5EF4-FFF2-40B4-BE49-F238E27FC236}">
                  <a16:creationId xmlns:a16="http://schemas.microsoft.com/office/drawing/2014/main" id="{34A33A6B-387F-4205-99B1-176983AF9081}"/>
                </a:ext>
              </a:extLst>
            </p:cNvPr>
            <p:cNvCxnSpPr/>
            <p:nvPr userDrawn="1"/>
          </p:nvCxnSpPr>
          <p:spPr>
            <a:xfrm>
              <a:off x="0" y="3838989"/>
              <a:ext cx="2711669" cy="0"/>
            </a:xfrm>
            <a:prstGeom prst="line">
              <a:avLst/>
            </a:prstGeom>
            <a:ln w="3175">
              <a:solidFill>
                <a:srgbClr val="F1FAEE">
                  <a:alpha val="28000"/>
                </a:srgbClr>
              </a:solidFill>
            </a:ln>
          </p:spPr>
          <p:style>
            <a:lnRef idx="1">
              <a:schemeClr val="accent1"/>
            </a:lnRef>
            <a:fillRef idx="0">
              <a:schemeClr val="accent1"/>
            </a:fillRef>
            <a:effectRef idx="0">
              <a:schemeClr val="accent1"/>
            </a:effectRef>
            <a:fontRef idx="minor">
              <a:schemeClr val="tx1"/>
            </a:fontRef>
          </p:style>
        </p:cxnSp>
      </p:grpSp>
      <p:pic>
        <p:nvPicPr>
          <p:cNvPr id="5" name="图片 4">
            <a:extLst>
              <a:ext uri="{FF2B5EF4-FFF2-40B4-BE49-F238E27FC236}">
                <a16:creationId xmlns:a16="http://schemas.microsoft.com/office/drawing/2014/main" id="{F841EB95-649F-426B-BCE9-D659A2F6E24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32597" y="249843"/>
            <a:ext cx="2046474" cy="2046474"/>
          </a:xfrm>
          <a:prstGeom prst="rect">
            <a:avLst/>
          </a:prstGeom>
        </p:spPr>
      </p:pic>
      <p:sp>
        <p:nvSpPr>
          <p:cNvPr id="34" name="文本框 33">
            <a:extLst>
              <a:ext uri="{FF2B5EF4-FFF2-40B4-BE49-F238E27FC236}">
                <a16:creationId xmlns:a16="http://schemas.microsoft.com/office/drawing/2014/main" id="{7551B8CF-C37C-4464-9225-1317FC9F068D}"/>
              </a:ext>
            </a:extLst>
          </p:cNvPr>
          <p:cNvSpPr txBox="1"/>
          <p:nvPr userDrawn="1"/>
        </p:nvSpPr>
        <p:spPr>
          <a:xfrm>
            <a:off x="760285" y="5430023"/>
            <a:ext cx="1191096" cy="369332"/>
          </a:xfrm>
          <a:prstGeom prst="rect">
            <a:avLst/>
          </a:prstGeom>
          <a:noFill/>
        </p:spPr>
        <p:txBody>
          <a:bodyPr wrap="square" rtlCol="0">
            <a:spAutoFit/>
          </a:bodyPr>
          <a:lstStyle/>
          <a:p>
            <a:r>
              <a:rPr lang="zh-CN" altLang="en-US" sz="1800" dirty="0">
                <a:solidFill>
                  <a:srgbClr val="F1FAEE"/>
                </a:solidFill>
                <a:latin typeface="方正小标宋简体" panose="03000509000000000000" pitchFamily="65" charset="-122"/>
                <a:ea typeface="方正小标宋简体" panose="03000509000000000000" pitchFamily="65" charset="-122"/>
              </a:rPr>
              <a:t>未来展望</a:t>
            </a:r>
          </a:p>
        </p:txBody>
      </p:sp>
    </p:spTree>
    <p:extLst>
      <p:ext uri="{BB962C8B-B14F-4D97-AF65-F5344CB8AC3E}">
        <p14:creationId xmlns:p14="http://schemas.microsoft.com/office/powerpoint/2010/main" val="530349359"/>
      </p:ext>
    </p:extLst>
  </p:cSld>
  <p:clrMap bg1="lt1" tx1="dk1" bg2="lt2" tx2="dk2" accent1="accent1" accent2="accent2" accent3="accent3" accent4="accent4" accent5="accent5" accent6="accent6" hlink="hlink" folHlink="folHlink"/>
  <p:sldLayoutIdLst>
    <p:sldLayoutId id="2147483738" r:id="rId1"/>
    <p:sldLayoutId id="214748374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95692822-001C-4B01-A9AE-E53BC6980237}"/>
              </a:ext>
            </a:extLst>
          </p:cNvPr>
          <p:cNvPicPr>
            <a:picLocks noChangeAspect="1"/>
          </p:cNvPicPr>
          <p:nvPr/>
        </p:nvPicPr>
        <p:blipFill rotWithShape="1">
          <a:blip r:embed="rId3">
            <a:duotone>
              <a:schemeClr val="accent1">
                <a:shade val="45000"/>
                <a:satMod val="135000"/>
              </a:schemeClr>
              <a:prstClr val="white"/>
            </a:duotone>
            <a:extLst>
              <a:ext uri="{28A0092B-C50C-407E-A947-70E740481C1C}">
                <a14:useLocalDpi xmlns:a14="http://schemas.microsoft.com/office/drawing/2010/main" val="0"/>
              </a:ext>
            </a:extLst>
          </a:blip>
          <a:srcRect l="20367" r="20367"/>
          <a:stretch/>
        </p:blipFill>
        <p:spPr>
          <a:xfrm>
            <a:off x="-6" y="-6162"/>
            <a:ext cx="12202960" cy="6864162"/>
          </a:xfrm>
          <a:prstGeom prst="rect">
            <a:avLst/>
          </a:prstGeom>
        </p:spPr>
      </p:pic>
      <p:sp>
        <p:nvSpPr>
          <p:cNvPr id="9" name="矩形 8">
            <a:extLst>
              <a:ext uri="{FF2B5EF4-FFF2-40B4-BE49-F238E27FC236}">
                <a16:creationId xmlns:a16="http://schemas.microsoft.com/office/drawing/2014/main" id="{D3362C9F-35C9-4848-BEB7-7ECF96E62DA3}"/>
              </a:ext>
            </a:extLst>
          </p:cNvPr>
          <p:cNvSpPr/>
          <p:nvPr/>
        </p:nvSpPr>
        <p:spPr>
          <a:xfrm>
            <a:off x="0" y="-6162"/>
            <a:ext cx="12192000" cy="6857999"/>
          </a:xfrm>
          <a:prstGeom prst="rect">
            <a:avLst/>
          </a:prstGeom>
          <a:gradFill flip="none" rotWithShape="1">
            <a:gsLst>
              <a:gs pos="0">
                <a:schemeClr val="accent1">
                  <a:lumMod val="5000"/>
                  <a:lumOff val="95000"/>
                  <a:alpha val="60000"/>
                </a:schemeClr>
              </a:gs>
              <a:gs pos="36000">
                <a:schemeClr val="accent1">
                  <a:lumMod val="45000"/>
                  <a:lumOff val="55000"/>
                  <a:alpha val="30000"/>
                </a:schemeClr>
              </a:gs>
              <a:gs pos="100000">
                <a:srgbClr val="1D3557"/>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43A3A19C-C803-4A00-A902-9F7EE52D087F}"/>
              </a:ext>
            </a:extLst>
          </p:cNvPr>
          <p:cNvSpPr/>
          <p:nvPr/>
        </p:nvSpPr>
        <p:spPr>
          <a:xfrm>
            <a:off x="-2" y="1332396"/>
            <a:ext cx="12192001" cy="4180885"/>
          </a:xfrm>
          <a:prstGeom prst="rect">
            <a:avLst/>
          </a:prstGeom>
          <a:solidFill>
            <a:srgbClr val="E63946">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7759C98A-042A-40E1-8878-31CDC1AA7E16}"/>
              </a:ext>
            </a:extLst>
          </p:cNvPr>
          <p:cNvSpPr>
            <a:spLocks noGrp="1"/>
          </p:cNvSpPr>
          <p:nvPr>
            <p:ph type="ctrTitle" idx="4294967295"/>
          </p:nvPr>
        </p:nvSpPr>
        <p:spPr>
          <a:xfrm>
            <a:off x="-4" y="1463945"/>
            <a:ext cx="12192000" cy="1911350"/>
          </a:xfrm>
          <a:prstGeom prst="rect">
            <a:avLst/>
          </a:prstGeom>
        </p:spPr>
        <p:txBody>
          <a:bodyPr>
            <a:noAutofit/>
          </a:bodyPr>
          <a:lstStyle/>
          <a:p>
            <a:pPr algn="ctr">
              <a:lnSpc>
                <a:spcPct val="120000"/>
              </a:lnSpc>
            </a:pPr>
            <a:r>
              <a:rPr lang="en-US" altLang="zh-CN" sz="4800" b="1" dirty="0">
                <a:solidFill>
                  <a:srgbClr val="F1FAEE"/>
                </a:solidFill>
                <a:latin typeface="方正小标宋简体" panose="03000509000000000000" pitchFamily="65" charset="-122"/>
                <a:ea typeface="方正小标宋简体" panose="03000509000000000000" pitchFamily="65" charset="-122"/>
              </a:rPr>
              <a:t>HHHFL</a:t>
            </a:r>
            <a:r>
              <a:rPr lang="zh-CN" altLang="en-US" sz="4800" b="1" dirty="0">
                <a:solidFill>
                  <a:srgbClr val="F1FAEE"/>
                </a:solidFill>
                <a:latin typeface="方正小标宋简体" panose="03000509000000000000" pitchFamily="65" charset="-122"/>
                <a:ea typeface="方正小标宋简体" panose="03000509000000000000" pitchFamily="65" charset="-122"/>
              </a:rPr>
              <a:t>：用于脑电图分类的</a:t>
            </a:r>
            <a:br>
              <a:rPr lang="en-US" altLang="zh-CN" sz="4800" b="1" dirty="0">
                <a:solidFill>
                  <a:srgbClr val="F1FAEE"/>
                </a:solidFill>
                <a:latin typeface="方正小标宋简体" panose="03000509000000000000" pitchFamily="65" charset="-122"/>
                <a:ea typeface="方正小标宋简体" panose="03000509000000000000" pitchFamily="65" charset="-122"/>
              </a:rPr>
            </a:br>
            <a:r>
              <a:rPr lang="zh-CN" altLang="en-US" sz="4800" b="1" dirty="0">
                <a:solidFill>
                  <a:srgbClr val="F1FAEE"/>
                </a:solidFill>
                <a:latin typeface="方正小标宋简体" panose="03000509000000000000" pitchFamily="65" charset="-122"/>
                <a:ea typeface="方正小标宋简体" panose="03000509000000000000" pitchFamily="65" charset="-122"/>
              </a:rPr>
              <a:t>分层异质水平联邦学习</a:t>
            </a:r>
          </a:p>
        </p:txBody>
      </p:sp>
      <p:sp>
        <p:nvSpPr>
          <p:cNvPr id="14" name="标题 1">
            <a:extLst>
              <a:ext uri="{FF2B5EF4-FFF2-40B4-BE49-F238E27FC236}">
                <a16:creationId xmlns:a16="http://schemas.microsoft.com/office/drawing/2014/main" id="{93982CDE-CAD8-47D0-85A8-3C2C0A156115}"/>
              </a:ext>
            </a:extLst>
          </p:cNvPr>
          <p:cNvSpPr txBox="1">
            <a:spLocks/>
          </p:cNvSpPr>
          <p:nvPr/>
        </p:nvSpPr>
        <p:spPr>
          <a:xfrm>
            <a:off x="3627116" y="3716519"/>
            <a:ext cx="4937760" cy="155448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pPr>
            <a:r>
              <a:rPr lang="zh-CN" altLang="en-US" sz="1600" b="1" dirty="0">
                <a:solidFill>
                  <a:schemeClr val="bg1">
                    <a:lumMod val="95000"/>
                  </a:schemeClr>
                </a:solidFill>
                <a:latin typeface="微软雅黑" panose="020B0503020204020204" pitchFamily="34" charset="-122"/>
                <a:ea typeface="微软雅黑" panose="020B0503020204020204" pitchFamily="34" charset="-122"/>
              </a:rPr>
              <a:t>汇报人：钟建军</a:t>
            </a:r>
            <a:endParaRPr lang="en-US" altLang="zh-CN" sz="1600" b="1" dirty="0">
              <a:solidFill>
                <a:schemeClr val="bg1">
                  <a:lumMod val="9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b="1" dirty="0">
                <a:solidFill>
                  <a:schemeClr val="bg1">
                    <a:lumMod val="95000"/>
                  </a:schemeClr>
                </a:solidFill>
                <a:latin typeface="微软雅黑" panose="020B0503020204020204" pitchFamily="34" charset="-122"/>
                <a:ea typeface="微软雅黑" panose="020B0503020204020204" pitchFamily="34" charset="-122"/>
              </a:rPr>
              <a:t>小组成员：张棚源 田园 王田 岳天一 钟建军</a:t>
            </a:r>
            <a:endParaRPr lang="en-US" altLang="zh-CN" sz="1600" b="1" dirty="0">
              <a:solidFill>
                <a:schemeClr val="bg1">
                  <a:lumMod val="9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b="1" dirty="0">
                <a:solidFill>
                  <a:schemeClr val="bg1">
                    <a:lumMod val="95000"/>
                  </a:schemeClr>
                </a:solidFill>
                <a:latin typeface="微软雅黑" panose="020B0503020204020204" pitchFamily="34" charset="-122"/>
                <a:ea typeface="微软雅黑" panose="020B0503020204020204" pitchFamily="34" charset="-122"/>
              </a:rPr>
              <a:t>指导教师：袁开国</a:t>
            </a:r>
            <a:endParaRPr lang="en-US" altLang="zh-CN" sz="1600" b="1" dirty="0">
              <a:solidFill>
                <a:schemeClr val="bg1">
                  <a:lumMod val="9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b="1" dirty="0">
                <a:solidFill>
                  <a:schemeClr val="bg1">
                    <a:lumMod val="95000"/>
                  </a:schemeClr>
                </a:solidFill>
                <a:latin typeface="微软雅黑" panose="020B0503020204020204" pitchFamily="34" charset="-122"/>
                <a:ea typeface="微软雅黑" panose="020B0503020204020204" pitchFamily="34" charset="-122"/>
              </a:rPr>
              <a:t>时间：</a:t>
            </a:r>
            <a:r>
              <a:rPr lang="en-US" altLang="zh-CN" sz="1600" b="1" dirty="0">
                <a:solidFill>
                  <a:schemeClr val="bg1">
                    <a:lumMod val="95000"/>
                  </a:schemeClr>
                </a:solidFill>
                <a:latin typeface="微软雅黑" panose="020B0503020204020204" pitchFamily="34" charset="-122"/>
                <a:ea typeface="微软雅黑" panose="020B0503020204020204" pitchFamily="34" charset="-122"/>
              </a:rPr>
              <a:t>2021-10-25</a:t>
            </a:r>
          </a:p>
        </p:txBody>
      </p:sp>
      <p:sp>
        <p:nvSpPr>
          <p:cNvPr id="17" name="标题 1">
            <a:extLst>
              <a:ext uri="{FF2B5EF4-FFF2-40B4-BE49-F238E27FC236}">
                <a16:creationId xmlns:a16="http://schemas.microsoft.com/office/drawing/2014/main" id="{1702549A-9069-4CEA-9516-A549682F6CBB}"/>
              </a:ext>
            </a:extLst>
          </p:cNvPr>
          <p:cNvSpPr txBox="1">
            <a:spLocks/>
          </p:cNvSpPr>
          <p:nvPr/>
        </p:nvSpPr>
        <p:spPr>
          <a:xfrm>
            <a:off x="1778924" y="3235402"/>
            <a:ext cx="8935692" cy="41534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30000"/>
              </a:lnSpc>
            </a:pPr>
            <a:r>
              <a:rPr lang="en-US" altLang="zh-CN" sz="1400" b="1" dirty="0">
                <a:solidFill>
                  <a:schemeClr val="bg1">
                    <a:lumMod val="95000"/>
                  </a:schemeClr>
                </a:solidFill>
                <a:latin typeface="微软雅黑" panose="020B0503020204020204" pitchFamily="34" charset="-122"/>
                <a:ea typeface="微软雅黑" panose="020B0503020204020204" pitchFamily="34" charset="-122"/>
              </a:rPr>
              <a:t>HHHFL: Hierarchical Heterogeneous Horizontal Federated Learning for Electroencephalography</a:t>
            </a:r>
          </a:p>
        </p:txBody>
      </p:sp>
      <p:cxnSp>
        <p:nvCxnSpPr>
          <p:cNvPr id="19" name="直接连接符 18">
            <a:extLst>
              <a:ext uri="{FF2B5EF4-FFF2-40B4-BE49-F238E27FC236}">
                <a16:creationId xmlns:a16="http://schemas.microsoft.com/office/drawing/2014/main" id="{C38AEEF1-CE68-4BC7-9087-CD0DE42C2595}"/>
              </a:ext>
            </a:extLst>
          </p:cNvPr>
          <p:cNvCxnSpPr>
            <a:cxnSpLocks/>
          </p:cNvCxnSpPr>
          <p:nvPr/>
        </p:nvCxnSpPr>
        <p:spPr>
          <a:xfrm>
            <a:off x="1840753" y="3280105"/>
            <a:ext cx="8606118"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pic>
        <p:nvPicPr>
          <p:cNvPr id="15" name="图片 14">
            <a:extLst>
              <a:ext uri="{FF2B5EF4-FFF2-40B4-BE49-F238E27FC236}">
                <a16:creationId xmlns:a16="http://schemas.microsoft.com/office/drawing/2014/main" id="{1E3FC712-0724-4BD3-A42B-AA83AAA2E296}"/>
              </a:ext>
            </a:extLst>
          </p:cNvPr>
          <p:cNvPicPr>
            <a:picLocks noChangeAspect="1"/>
          </p:cNvPicPr>
          <p:nvPr/>
        </p:nvPicPr>
        <p:blipFill>
          <a:blip r:embed="rId4">
            <a:duotone>
              <a:prstClr val="black"/>
              <a:srgbClr val="F1FAEE">
                <a:tint val="45000"/>
                <a:satMod val="400000"/>
              </a:srgbClr>
            </a:duotone>
            <a:extLst>
              <a:ext uri="{28A0092B-C50C-407E-A947-70E740481C1C}">
                <a14:useLocalDpi xmlns:a14="http://schemas.microsoft.com/office/drawing/2010/main" val="0"/>
              </a:ext>
            </a:extLst>
          </a:blip>
          <a:stretch>
            <a:fillRect/>
          </a:stretch>
        </p:blipFill>
        <p:spPr>
          <a:xfrm>
            <a:off x="372297" y="136572"/>
            <a:ext cx="3550024" cy="1130050"/>
          </a:xfrm>
          <a:prstGeom prst="rect">
            <a:avLst/>
          </a:prstGeom>
        </p:spPr>
      </p:pic>
    </p:spTree>
    <p:extLst>
      <p:ext uri="{BB962C8B-B14F-4D97-AF65-F5344CB8AC3E}">
        <p14:creationId xmlns:p14="http://schemas.microsoft.com/office/powerpoint/2010/main" val="4159061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3" y="697040"/>
            <a:ext cx="1910788" cy="646193"/>
          </a:xfrm>
        </p:spPr>
        <p:txBody>
          <a:bodyPr/>
          <a:lstStyle/>
          <a:p>
            <a:r>
              <a:rPr lang="zh-CN" altLang="en-US" dirty="0"/>
              <a:t>迁移学习</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380824"/>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
        <p:nvSpPr>
          <p:cNvPr id="5" name="文本占位符 2">
            <a:extLst>
              <a:ext uri="{FF2B5EF4-FFF2-40B4-BE49-F238E27FC236}">
                <a16:creationId xmlns:a16="http://schemas.microsoft.com/office/drawing/2014/main" id="{4E84446E-FFFD-41BF-BA52-551244CBEC58}"/>
              </a:ext>
            </a:extLst>
          </p:cNvPr>
          <p:cNvSpPr>
            <a:spLocks noGrp="1"/>
          </p:cNvSpPr>
          <p:nvPr>
            <p:ph type="body" sz="quarter" idx="10"/>
          </p:nvPr>
        </p:nvSpPr>
        <p:spPr>
          <a:xfrm>
            <a:off x="3194612" y="1520564"/>
            <a:ext cx="8143948" cy="1752986"/>
          </a:xfrm>
        </p:spPr>
        <p:txBody>
          <a:bodyPr/>
          <a:lstStyle/>
          <a:p>
            <a:pPr marL="342900" indent="-342900">
              <a:buFont typeface="Wingdings" panose="05000000000000000000" pitchFamily="2" charset="2"/>
              <a:buChar char="l"/>
            </a:pPr>
            <a:r>
              <a:rPr lang="zh-CN" altLang="en-US" dirty="0">
                <a:solidFill>
                  <a:srgbClr val="457B9D"/>
                </a:solidFill>
              </a:rPr>
              <a:t>动机：人类可以举一反三，触类旁通</a:t>
            </a:r>
            <a:endParaRPr lang="en-US" altLang="zh-CN" dirty="0">
              <a:solidFill>
                <a:srgbClr val="457B9D"/>
              </a:solidFill>
            </a:endParaRPr>
          </a:p>
          <a:p>
            <a:pPr marL="342900" indent="-342900">
              <a:buFont typeface="Wingdings" panose="05000000000000000000" pitchFamily="2" charset="2"/>
              <a:buChar char="l"/>
            </a:pPr>
            <a:r>
              <a:rPr lang="zh-CN" altLang="en-US" dirty="0">
                <a:solidFill>
                  <a:srgbClr val="457B9D"/>
                </a:solidFill>
              </a:rPr>
              <a:t>定义：迁移学习旨在从</a:t>
            </a:r>
            <a:r>
              <a:rPr lang="zh-CN" altLang="en-US" b="1" dirty="0"/>
              <a:t>源域</a:t>
            </a:r>
            <a:r>
              <a:rPr lang="zh-CN" altLang="en-US" dirty="0">
                <a:solidFill>
                  <a:srgbClr val="457B9D"/>
                </a:solidFill>
              </a:rPr>
              <a:t>中抽取知识，并将其运用于</a:t>
            </a:r>
            <a:r>
              <a:rPr lang="zh-CN" altLang="en-US" b="1" dirty="0"/>
              <a:t>目标域</a:t>
            </a:r>
            <a:r>
              <a:rPr lang="zh-CN" altLang="en-US" dirty="0">
                <a:solidFill>
                  <a:srgbClr val="457B9D"/>
                </a:solidFill>
              </a:rPr>
              <a:t>的学习</a:t>
            </a:r>
          </a:p>
          <a:p>
            <a:pPr indent="0"/>
            <a:endParaRPr lang="zh-CN" altLang="en-US" dirty="0">
              <a:solidFill>
                <a:srgbClr val="457B9D"/>
              </a:solidFill>
            </a:endParaRPr>
          </a:p>
        </p:txBody>
      </p:sp>
      <p:pic>
        <p:nvPicPr>
          <p:cNvPr id="6" name="Picture 2" descr="在这里插入图片描述">
            <a:extLst>
              <a:ext uri="{FF2B5EF4-FFF2-40B4-BE49-F238E27FC236}">
                <a16:creationId xmlns:a16="http://schemas.microsoft.com/office/drawing/2014/main" id="{DEDAFA05-D806-46C7-B800-A1E0018207C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7401"/>
          <a:stretch/>
        </p:blipFill>
        <p:spPr bwMode="auto">
          <a:xfrm>
            <a:off x="5410141" y="3273550"/>
            <a:ext cx="3712890" cy="2744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90300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912940"/>
            <a:ext cx="2291787" cy="646193"/>
          </a:xfrm>
        </p:spPr>
        <p:txBody>
          <a:bodyPr/>
          <a:lstStyle/>
          <a:p>
            <a:r>
              <a:rPr lang="zh-CN" altLang="en-US" dirty="0"/>
              <a:t>领域自适应</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596724"/>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
        <p:nvSpPr>
          <p:cNvPr id="5" name="文本占位符 2">
            <a:extLst>
              <a:ext uri="{FF2B5EF4-FFF2-40B4-BE49-F238E27FC236}">
                <a16:creationId xmlns:a16="http://schemas.microsoft.com/office/drawing/2014/main" id="{4E84446E-FFFD-41BF-BA52-551244CBEC58}"/>
              </a:ext>
            </a:extLst>
          </p:cNvPr>
          <p:cNvSpPr>
            <a:spLocks noGrp="1"/>
          </p:cNvSpPr>
          <p:nvPr>
            <p:ph type="body" sz="quarter" idx="10"/>
          </p:nvPr>
        </p:nvSpPr>
        <p:spPr>
          <a:xfrm>
            <a:off x="3194612" y="1736464"/>
            <a:ext cx="8006788" cy="3956612"/>
          </a:xfrm>
        </p:spPr>
        <p:txBody>
          <a:bodyPr/>
          <a:lstStyle/>
          <a:p>
            <a:r>
              <a:rPr lang="zh-CN" altLang="en-US" dirty="0">
                <a:solidFill>
                  <a:srgbClr val="457B9D"/>
                </a:solidFill>
              </a:rPr>
              <a:t>领域自适应（</a:t>
            </a:r>
            <a:r>
              <a:rPr lang="en-US" altLang="zh-CN" dirty="0">
                <a:solidFill>
                  <a:srgbClr val="457B9D"/>
                </a:solidFill>
              </a:rPr>
              <a:t>Domain Adaptation</a:t>
            </a:r>
            <a:r>
              <a:rPr lang="zh-CN" altLang="en-US" dirty="0">
                <a:solidFill>
                  <a:srgbClr val="457B9D"/>
                </a:solidFill>
              </a:rPr>
              <a:t>）是</a:t>
            </a:r>
            <a:r>
              <a:rPr lang="zh-CN" altLang="en-US" b="1" dirty="0"/>
              <a:t>迁移学习中的一种代表性方法</a:t>
            </a:r>
            <a:r>
              <a:rPr lang="zh-CN" altLang="en-US" dirty="0">
                <a:solidFill>
                  <a:srgbClr val="457B9D"/>
                </a:solidFill>
              </a:rPr>
              <a:t>。源域（</a:t>
            </a:r>
            <a:r>
              <a:rPr lang="en-US" altLang="zh-CN" dirty="0">
                <a:solidFill>
                  <a:srgbClr val="457B9D"/>
                </a:solidFill>
              </a:rPr>
              <a:t>source domain</a:t>
            </a:r>
            <a:r>
              <a:rPr lang="zh-CN" altLang="en-US" dirty="0">
                <a:solidFill>
                  <a:srgbClr val="457B9D"/>
                </a:solidFill>
              </a:rPr>
              <a:t>）和目标域（</a:t>
            </a:r>
            <a:r>
              <a:rPr lang="en-US" altLang="zh-CN" dirty="0">
                <a:solidFill>
                  <a:srgbClr val="457B9D"/>
                </a:solidFill>
              </a:rPr>
              <a:t>target domain</a:t>
            </a:r>
            <a:r>
              <a:rPr lang="zh-CN" altLang="en-US" dirty="0">
                <a:solidFill>
                  <a:srgbClr val="457B9D"/>
                </a:solidFill>
              </a:rPr>
              <a:t>）</a:t>
            </a:r>
            <a:r>
              <a:rPr lang="zh-CN" altLang="en-US" b="1" dirty="0"/>
              <a:t>共享相同的特征和类别</a:t>
            </a:r>
            <a:r>
              <a:rPr lang="zh-CN" altLang="en-US" dirty="0">
                <a:solidFill>
                  <a:srgbClr val="457B9D"/>
                </a:solidFill>
              </a:rPr>
              <a:t>，但是特征分布不同，如何利用信息丰富的源域样本来提升目标域模型的性能。源域表示与测试样本不同的领域，具有丰富的监督标注信息；目标域表示测试样本所在的领域，无标签或者只有少量标签。源域和目标域往往</a:t>
            </a:r>
            <a:r>
              <a:rPr lang="zh-CN" altLang="en-US" b="1" dirty="0"/>
              <a:t>属于同一类任务</a:t>
            </a:r>
            <a:r>
              <a:rPr lang="zh-CN" altLang="en-US" dirty="0">
                <a:solidFill>
                  <a:srgbClr val="457B9D"/>
                </a:solidFill>
              </a:rPr>
              <a:t>，但是分布不同。</a:t>
            </a:r>
          </a:p>
        </p:txBody>
      </p:sp>
    </p:spTree>
    <p:extLst>
      <p:ext uri="{BB962C8B-B14F-4D97-AF65-F5344CB8AC3E}">
        <p14:creationId xmlns:p14="http://schemas.microsoft.com/office/powerpoint/2010/main" val="2231133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658940"/>
            <a:ext cx="5802775" cy="646193"/>
          </a:xfrm>
        </p:spPr>
        <p:txBody>
          <a:bodyPr/>
          <a:lstStyle/>
          <a:p>
            <a:r>
              <a:rPr lang="zh-CN" altLang="en-US" dirty="0"/>
              <a:t>研究动机</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342724"/>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
        <p:nvSpPr>
          <p:cNvPr id="5" name="文本占位符 2">
            <a:extLst>
              <a:ext uri="{FF2B5EF4-FFF2-40B4-BE49-F238E27FC236}">
                <a16:creationId xmlns:a16="http://schemas.microsoft.com/office/drawing/2014/main" id="{D95D40FB-82A4-4CA4-87F4-238A4A68DC8E}"/>
              </a:ext>
            </a:extLst>
          </p:cNvPr>
          <p:cNvSpPr>
            <a:spLocks noGrp="1"/>
          </p:cNvSpPr>
          <p:nvPr>
            <p:ph type="body" sz="quarter" idx="10"/>
          </p:nvPr>
        </p:nvSpPr>
        <p:spPr>
          <a:xfrm>
            <a:off x="3194612" y="1456516"/>
            <a:ext cx="8143948" cy="4576896"/>
          </a:xfrm>
        </p:spPr>
        <p:txBody>
          <a:bodyPr/>
          <a:lstStyle/>
          <a:p>
            <a:r>
              <a:rPr lang="zh-CN" altLang="en-US" dirty="0">
                <a:solidFill>
                  <a:srgbClr val="457B9D"/>
                </a:solidFill>
              </a:rPr>
              <a:t>（</a:t>
            </a:r>
            <a:r>
              <a:rPr lang="en-US" altLang="zh-CN" dirty="0">
                <a:solidFill>
                  <a:srgbClr val="457B9D"/>
                </a:solidFill>
              </a:rPr>
              <a:t>1</a:t>
            </a:r>
            <a:r>
              <a:rPr lang="zh-CN" altLang="en-US" dirty="0">
                <a:solidFill>
                  <a:srgbClr val="457B9D"/>
                </a:solidFill>
              </a:rPr>
              <a:t>）</a:t>
            </a:r>
            <a:r>
              <a:rPr lang="en-US" altLang="zh-CN" dirty="0">
                <a:solidFill>
                  <a:srgbClr val="457B9D"/>
                </a:solidFill>
              </a:rPr>
              <a:t>EEG</a:t>
            </a:r>
            <a:r>
              <a:rPr lang="zh-CN" altLang="en-US" dirty="0">
                <a:solidFill>
                  <a:srgbClr val="457B9D"/>
                </a:solidFill>
              </a:rPr>
              <a:t>信号从多个方面反映了大脑活动，因此现有的</a:t>
            </a:r>
            <a:r>
              <a:rPr lang="en-US" altLang="zh-CN" dirty="0">
                <a:solidFill>
                  <a:srgbClr val="457B9D"/>
                </a:solidFill>
              </a:rPr>
              <a:t>EEG</a:t>
            </a:r>
            <a:r>
              <a:rPr lang="zh-CN" altLang="en-US" dirty="0">
                <a:solidFill>
                  <a:srgbClr val="457B9D"/>
                </a:solidFill>
              </a:rPr>
              <a:t>数据滥用可能导致</a:t>
            </a:r>
            <a:r>
              <a:rPr lang="zh-CN" altLang="en-US" b="1" dirty="0"/>
              <a:t>严重侵犯隐私</a:t>
            </a:r>
            <a:r>
              <a:rPr lang="zh-CN" altLang="en-US" dirty="0">
                <a:solidFill>
                  <a:srgbClr val="457B9D"/>
                </a:solidFill>
              </a:rPr>
              <a:t>。</a:t>
            </a:r>
            <a:endParaRPr lang="en-US" altLang="zh-CN" dirty="0">
              <a:solidFill>
                <a:srgbClr val="457B9D"/>
              </a:solidFill>
            </a:endParaRPr>
          </a:p>
          <a:p>
            <a:r>
              <a:rPr lang="zh-CN" altLang="en-US" dirty="0">
                <a:solidFill>
                  <a:srgbClr val="457B9D"/>
                </a:solidFill>
              </a:rPr>
              <a:t>（</a:t>
            </a:r>
            <a:r>
              <a:rPr lang="en-US" altLang="zh-CN" dirty="0">
                <a:solidFill>
                  <a:srgbClr val="457B9D"/>
                </a:solidFill>
              </a:rPr>
              <a:t>2</a:t>
            </a:r>
            <a:r>
              <a:rPr lang="zh-CN" altLang="en-US" dirty="0">
                <a:solidFill>
                  <a:srgbClr val="457B9D"/>
                </a:solidFill>
              </a:rPr>
              <a:t>）联邦学习可以用于解决隐私问题，但是目前的研究局限在</a:t>
            </a:r>
            <a:r>
              <a:rPr lang="zh-CN" altLang="en-US" b="1" dirty="0"/>
              <a:t>同质数据集</a:t>
            </a:r>
            <a:r>
              <a:rPr lang="zh-CN" altLang="en-US" dirty="0">
                <a:solidFill>
                  <a:srgbClr val="457B9D"/>
                </a:solidFill>
              </a:rPr>
              <a:t>，不同参与方的数据共享相同的特征空间。</a:t>
            </a:r>
            <a:endParaRPr lang="en-US" altLang="zh-CN" dirty="0">
              <a:solidFill>
                <a:srgbClr val="457B9D"/>
              </a:solidFill>
            </a:endParaRPr>
          </a:p>
          <a:p>
            <a:r>
              <a:rPr lang="zh-CN" altLang="en-US" dirty="0">
                <a:solidFill>
                  <a:srgbClr val="457B9D"/>
                </a:solidFill>
              </a:rPr>
              <a:t>（</a:t>
            </a:r>
            <a:r>
              <a:rPr lang="en-US" altLang="zh-CN" dirty="0">
                <a:solidFill>
                  <a:srgbClr val="457B9D"/>
                </a:solidFill>
              </a:rPr>
              <a:t>3</a:t>
            </a:r>
            <a:r>
              <a:rPr lang="zh-CN" altLang="en-US" dirty="0">
                <a:solidFill>
                  <a:srgbClr val="457B9D"/>
                </a:solidFill>
              </a:rPr>
              <a:t>）现有的异质域适应解决方案假设有</a:t>
            </a:r>
            <a:r>
              <a:rPr lang="zh-CN" altLang="en-US" b="1" dirty="0"/>
              <a:t>多个源域数据集</a:t>
            </a:r>
            <a:r>
              <a:rPr lang="zh-CN" altLang="en-US" dirty="0">
                <a:solidFill>
                  <a:srgbClr val="457B9D"/>
                </a:solidFill>
              </a:rPr>
              <a:t>含有丰富标记，</a:t>
            </a:r>
            <a:r>
              <a:rPr lang="zh-CN" altLang="en-US" b="1" dirty="0"/>
              <a:t>一个目标域数据集</a:t>
            </a:r>
            <a:r>
              <a:rPr lang="zh-CN" altLang="en-US" dirty="0">
                <a:solidFill>
                  <a:srgbClr val="457B9D"/>
                </a:solidFill>
              </a:rPr>
              <a:t>只有有限的标记数据及未标记数据。而在本文的设定中，大量的机器只有有限的标记数据，</a:t>
            </a:r>
            <a:r>
              <a:rPr lang="zh-CN" altLang="en-US" b="1" dirty="0"/>
              <a:t>不足以作为源域</a:t>
            </a:r>
            <a:r>
              <a:rPr lang="zh-CN" altLang="en-US" dirty="0">
                <a:solidFill>
                  <a:srgbClr val="457B9D"/>
                </a:solidFill>
              </a:rPr>
              <a:t>进行训练。</a:t>
            </a:r>
          </a:p>
          <a:p>
            <a:endParaRPr lang="en-US" altLang="zh-CN" baseline="30000" dirty="0">
              <a:solidFill>
                <a:srgbClr val="457B9D"/>
              </a:solidFill>
            </a:endParaRPr>
          </a:p>
        </p:txBody>
      </p:sp>
    </p:spTree>
    <p:extLst>
      <p:ext uri="{BB962C8B-B14F-4D97-AF65-F5344CB8AC3E}">
        <p14:creationId xmlns:p14="http://schemas.microsoft.com/office/powerpoint/2010/main" val="24100794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3860BC1-07DB-4924-9070-9E0B31199DBE}"/>
              </a:ext>
            </a:extLst>
          </p:cNvPr>
          <p:cNvSpPr txBox="1"/>
          <p:nvPr/>
        </p:nvSpPr>
        <p:spPr>
          <a:xfrm>
            <a:off x="5770359" y="2805819"/>
            <a:ext cx="217476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F1FAEE"/>
                </a:solidFill>
                <a:effectLst/>
                <a:uLnTx/>
                <a:uFillTx/>
                <a:latin typeface="方正小标宋简体" panose="03000509000000000000" pitchFamily="65" charset="-122"/>
                <a:ea typeface="方正小标宋简体" panose="03000509000000000000" pitchFamily="65" charset="-122"/>
                <a:cs typeface="+mn-cs"/>
              </a:rPr>
              <a:t>研究</a:t>
            </a:r>
            <a:r>
              <a:rPr lang="zh-CN" altLang="en-US" sz="3600" dirty="0">
                <a:solidFill>
                  <a:srgbClr val="F1FAEE"/>
                </a:solidFill>
                <a:latin typeface="方正小标宋简体" panose="03000509000000000000" pitchFamily="65" charset="-122"/>
                <a:ea typeface="方正小标宋简体" panose="03000509000000000000" pitchFamily="65" charset="-122"/>
              </a:rPr>
              <a:t>方法</a:t>
            </a:r>
            <a:endParaRPr kumimoji="0" lang="zh-CN" altLang="en-US" sz="3600" b="0" i="0" u="none" strike="noStrike" kern="1200" cap="none" spc="0" normalizeH="0" baseline="0" noProof="0" dirty="0">
              <a:ln>
                <a:noFill/>
              </a:ln>
              <a:solidFill>
                <a:srgbClr val="F1FAEE"/>
              </a:solidFill>
              <a:effectLst/>
              <a:uLnTx/>
              <a:uFillTx/>
              <a:latin typeface="方正小标宋简体" panose="03000509000000000000" pitchFamily="65" charset="-122"/>
              <a:ea typeface="方正小标宋简体" panose="03000509000000000000" pitchFamily="65" charset="-122"/>
              <a:cs typeface="+mn-cs"/>
            </a:endParaRPr>
          </a:p>
        </p:txBody>
      </p:sp>
      <p:sp>
        <p:nvSpPr>
          <p:cNvPr id="6" name="文本框 5">
            <a:extLst>
              <a:ext uri="{FF2B5EF4-FFF2-40B4-BE49-F238E27FC236}">
                <a16:creationId xmlns:a16="http://schemas.microsoft.com/office/drawing/2014/main" id="{0DF78341-9F58-47D3-9104-7D5089A533A0}"/>
              </a:ext>
            </a:extLst>
          </p:cNvPr>
          <p:cNvSpPr txBox="1"/>
          <p:nvPr/>
        </p:nvSpPr>
        <p:spPr>
          <a:xfrm>
            <a:off x="4825451" y="2797173"/>
            <a:ext cx="1122814"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solidFill>
                  <a:srgbClr val="E63946"/>
                </a:solidFill>
                <a:effectLst/>
                <a:uLnTx/>
                <a:uFillTx/>
                <a:latin typeface="方正小标宋简体" panose="03000509000000000000" pitchFamily="65" charset="-122"/>
                <a:ea typeface="方正小标宋简体" panose="03000509000000000000" pitchFamily="65" charset="-122"/>
                <a:cs typeface="+mn-cs"/>
              </a:rPr>
              <a:t>02</a:t>
            </a:r>
            <a:endParaRPr kumimoji="0" lang="zh-CN" altLang="en-US" sz="6000" b="1" i="0" u="none" strike="noStrike" kern="1200" cap="none" spc="0" normalizeH="0" baseline="0" noProof="0" dirty="0">
              <a:ln>
                <a:noFill/>
              </a:ln>
              <a:solidFill>
                <a:srgbClr val="E63946"/>
              </a:solidFill>
              <a:effectLst/>
              <a:uLnTx/>
              <a:uFillTx/>
              <a:latin typeface="方正小标宋简体" panose="03000509000000000000" pitchFamily="65" charset="-122"/>
              <a:ea typeface="方正小标宋简体" panose="03000509000000000000" pitchFamily="65" charset="-122"/>
              <a:cs typeface="+mn-cs"/>
            </a:endParaRPr>
          </a:p>
        </p:txBody>
      </p:sp>
      <p:sp>
        <p:nvSpPr>
          <p:cNvPr id="7" name="文本框 6">
            <a:extLst>
              <a:ext uri="{FF2B5EF4-FFF2-40B4-BE49-F238E27FC236}">
                <a16:creationId xmlns:a16="http://schemas.microsoft.com/office/drawing/2014/main" id="{2E665745-8488-4525-9E20-C6C490979B75}"/>
              </a:ext>
            </a:extLst>
          </p:cNvPr>
          <p:cNvSpPr txBox="1"/>
          <p:nvPr/>
        </p:nvSpPr>
        <p:spPr>
          <a:xfrm>
            <a:off x="5770358" y="3351742"/>
            <a:ext cx="1994140" cy="369332"/>
          </a:xfrm>
          <a:prstGeom prst="rect">
            <a:avLst/>
          </a:prstGeom>
          <a:noFill/>
        </p:spPr>
        <p:txBody>
          <a:bodyPr wrap="square" rtlCol="0">
            <a:spAutoFit/>
          </a:bodyPr>
          <a:lstStyle/>
          <a:p>
            <a:pPr lvl="0"/>
            <a:r>
              <a:rPr lang="en-US" altLang="zh-CN" dirty="0">
                <a:solidFill>
                  <a:srgbClr val="F1FAEE"/>
                </a:solidFill>
                <a:latin typeface="微软雅黑" panose="020B0503020204020204" pitchFamily="34" charset="-122"/>
                <a:ea typeface="微软雅黑" panose="020B0503020204020204" pitchFamily="34" charset="-122"/>
              </a:rPr>
              <a:t>Methodology</a:t>
            </a:r>
            <a:endParaRPr kumimoji="0" lang="en-US" altLang="zh-CN" sz="1800" b="0" i="0" u="none" strike="noStrike" kern="1200" cap="none" spc="0" normalizeH="0" baseline="0" noProof="0" dirty="0">
              <a:ln>
                <a:noFill/>
              </a:ln>
              <a:solidFill>
                <a:srgbClr val="F1FAE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555272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736392"/>
            <a:ext cx="5802775" cy="646193"/>
          </a:xfrm>
        </p:spPr>
        <p:txBody>
          <a:bodyPr/>
          <a:lstStyle/>
          <a:p>
            <a:r>
              <a:rPr lang="zh-CN" altLang="en-US" dirty="0"/>
              <a:t>本文贡献</a:t>
            </a:r>
          </a:p>
        </p:txBody>
      </p:sp>
      <p:sp>
        <p:nvSpPr>
          <p:cNvPr id="5" name="文本占位符 2">
            <a:extLst>
              <a:ext uri="{FF2B5EF4-FFF2-40B4-BE49-F238E27FC236}">
                <a16:creationId xmlns:a16="http://schemas.microsoft.com/office/drawing/2014/main" id="{D95D40FB-82A4-4CA4-87F4-238A4A68DC8E}"/>
              </a:ext>
            </a:extLst>
          </p:cNvPr>
          <p:cNvSpPr>
            <a:spLocks noGrp="1"/>
          </p:cNvSpPr>
          <p:nvPr>
            <p:ph type="body" sz="quarter" idx="10"/>
          </p:nvPr>
        </p:nvSpPr>
        <p:spPr>
          <a:xfrm>
            <a:off x="3194612" y="1572264"/>
            <a:ext cx="8437945" cy="4119562"/>
          </a:xfrm>
        </p:spPr>
        <p:txBody>
          <a:bodyPr/>
          <a:lstStyle/>
          <a:p>
            <a:r>
              <a:rPr lang="zh-CN" altLang="en-US" dirty="0">
                <a:solidFill>
                  <a:srgbClr val="457B9D"/>
                </a:solidFill>
              </a:rPr>
              <a:t>（</a:t>
            </a:r>
            <a:r>
              <a:rPr lang="en-US" altLang="zh-CN" dirty="0">
                <a:solidFill>
                  <a:srgbClr val="457B9D"/>
                </a:solidFill>
              </a:rPr>
              <a:t>1</a:t>
            </a:r>
            <a:r>
              <a:rPr lang="zh-CN" altLang="en-US" dirty="0">
                <a:solidFill>
                  <a:srgbClr val="457B9D"/>
                </a:solidFill>
              </a:rPr>
              <a:t>）提出了</a:t>
            </a:r>
            <a:r>
              <a:rPr lang="zh-CN" altLang="en-US" b="1" dirty="0">
                <a:solidFill>
                  <a:srgbClr val="1D3557"/>
                </a:solidFill>
              </a:rPr>
              <a:t>分层的异质水平联邦学习</a:t>
            </a:r>
            <a:r>
              <a:rPr lang="zh-CN" altLang="en-US" dirty="0">
                <a:solidFill>
                  <a:srgbClr val="1D3557"/>
                </a:solidFill>
              </a:rPr>
              <a:t>（</a:t>
            </a:r>
            <a:r>
              <a:rPr lang="en-US" altLang="zh-CN" dirty="0">
                <a:solidFill>
                  <a:srgbClr val="1D3557"/>
                </a:solidFill>
              </a:rPr>
              <a:t>HHHFL</a:t>
            </a:r>
            <a:r>
              <a:rPr lang="zh-CN" altLang="en-US" dirty="0">
                <a:solidFill>
                  <a:srgbClr val="1D3557"/>
                </a:solidFill>
              </a:rPr>
              <a:t>）</a:t>
            </a:r>
            <a:r>
              <a:rPr lang="zh-CN" altLang="en-US" dirty="0">
                <a:solidFill>
                  <a:srgbClr val="457B9D"/>
                </a:solidFill>
              </a:rPr>
              <a:t>方法。</a:t>
            </a:r>
            <a:endParaRPr lang="en-US" altLang="zh-CN" dirty="0">
              <a:solidFill>
                <a:srgbClr val="457B9D"/>
              </a:solidFill>
            </a:endParaRPr>
          </a:p>
          <a:p>
            <a:r>
              <a:rPr lang="zh-CN" altLang="en-US" dirty="0">
                <a:solidFill>
                  <a:srgbClr val="457B9D"/>
                </a:solidFill>
              </a:rPr>
              <a:t>（</a:t>
            </a:r>
            <a:r>
              <a:rPr lang="en-US" altLang="zh-CN" dirty="0">
                <a:solidFill>
                  <a:srgbClr val="457B9D"/>
                </a:solidFill>
              </a:rPr>
              <a:t>2</a:t>
            </a:r>
            <a:r>
              <a:rPr lang="zh-CN" altLang="en-US" dirty="0">
                <a:solidFill>
                  <a:srgbClr val="457B9D"/>
                </a:solidFill>
              </a:rPr>
              <a:t>）利用</a:t>
            </a:r>
            <a:r>
              <a:rPr lang="zh-CN" altLang="en-US" b="1" dirty="0">
                <a:solidFill>
                  <a:srgbClr val="1D3557"/>
                </a:solidFill>
              </a:rPr>
              <a:t>联邦学习技术</a:t>
            </a:r>
            <a:r>
              <a:rPr lang="zh-CN" altLang="en-US" dirty="0">
                <a:solidFill>
                  <a:srgbClr val="457B9D"/>
                </a:solidFill>
              </a:rPr>
              <a:t>，从多个不同的设备中学习模型，有效解决数据的隐私问题。</a:t>
            </a:r>
            <a:endParaRPr lang="en-US" altLang="zh-CN" dirty="0">
              <a:solidFill>
                <a:srgbClr val="457B9D"/>
              </a:solidFill>
            </a:endParaRPr>
          </a:p>
          <a:p>
            <a:r>
              <a:rPr lang="zh-CN" altLang="en-US" dirty="0">
                <a:solidFill>
                  <a:srgbClr val="457B9D"/>
                </a:solidFill>
              </a:rPr>
              <a:t>（</a:t>
            </a:r>
            <a:r>
              <a:rPr lang="en-US" altLang="zh-CN" dirty="0">
                <a:solidFill>
                  <a:srgbClr val="457B9D"/>
                </a:solidFill>
              </a:rPr>
              <a:t>3</a:t>
            </a:r>
            <a:r>
              <a:rPr lang="zh-CN" altLang="en-US" dirty="0">
                <a:solidFill>
                  <a:srgbClr val="457B9D"/>
                </a:solidFill>
              </a:rPr>
              <a:t>）每个参与方的数据</a:t>
            </a:r>
            <a:r>
              <a:rPr lang="zh-CN" altLang="en-US" b="1" dirty="0">
                <a:solidFill>
                  <a:srgbClr val="1D3557"/>
                </a:solidFill>
              </a:rPr>
              <a:t>轮流扮演源域和目标域</a:t>
            </a:r>
            <a:r>
              <a:rPr lang="zh-CN" altLang="en-US" dirty="0">
                <a:solidFill>
                  <a:srgbClr val="457B9D"/>
                </a:solidFill>
              </a:rPr>
              <a:t>的角色，消除了现有异质域适应方法在本文设定下的局限性。</a:t>
            </a:r>
            <a:endParaRPr lang="en-US" altLang="zh-CN" dirty="0">
              <a:solidFill>
                <a:srgbClr val="457B9D"/>
              </a:solidFill>
            </a:endParaRPr>
          </a:p>
          <a:p>
            <a:r>
              <a:rPr lang="zh-CN" altLang="en-US" dirty="0">
                <a:solidFill>
                  <a:srgbClr val="457B9D"/>
                </a:solidFill>
              </a:rPr>
              <a:t>（</a:t>
            </a:r>
            <a:r>
              <a:rPr lang="en-US" altLang="zh-CN" dirty="0">
                <a:solidFill>
                  <a:srgbClr val="457B9D"/>
                </a:solidFill>
              </a:rPr>
              <a:t>4</a:t>
            </a:r>
            <a:r>
              <a:rPr lang="zh-CN" altLang="en-US" dirty="0">
                <a:solidFill>
                  <a:srgbClr val="457B9D"/>
                </a:solidFill>
              </a:rPr>
              <a:t>）本文在公共数据集</a:t>
            </a:r>
            <a:r>
              <a:rPr lang="en-US" altLang="zh-CN" dirty="0" err="1"/>
              <a:t>MindBigData</a:t>
            </a:r>
            <a:r>
              <a:rPr lang="zh-CN" altLang="en-US" dirty="0">
                <a:solidFill>
                  <a:srgbClr val="457B9D"/>
                </a:solidFill>
              </a:rPr>
              <a:t>上进行了综合的实验，证明了方法的有效性。</a:t>
            </a:r>
            <a:endParaRPr lang="en-US" altLang="zh-CN" dirty="0">
              <a:solidFill>
                <a:srgbClr val="457B9D"/>
              </a:solidFill>
            </a:endParaRPr>
          </a:p>
          <a:p>
            <a:endParaRPr lang="en-US" altLang="zh-CN" baseline="30000" dirty="0">
              <a:solidFill>
                <a:srgbClr val="457B9D"/>
              </a:solidFill>
            </a:endParaRPr>
          </a:p>
        </p:txBody>
      </p:sp>
      <p:cxnSp>
        <p:nvCxnSpPr>
          <p:cNvPr id="6" name="直接连接符 5">
            <a:extLst>
              <a:ext uri="{FF2B5EF4-FFF2-40B4-BE49-F238E27FC236}">
                <a16:creationId xmlns:a16="http://schemas.microsoft.com/office/drawing/2014/main" id="{3C442136-7F4F-4A44-A1C9-91DD33850D09}"/>
              </a:ext>
            </a:extLst>
          </p:cNvPr>
          <p:cNvCxnSpPr>
            <a:cxnSpLocks/>
          </p:cNvCxnSpPr>
          <p:nvPr/>
        </p:nvCxnSpPr>
        <p:spPr>
          <a:xfrm>
            <a:off x="3197480" y="1407389"/>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96177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493278"/>
            <a:ext cx="5802775" cy="646193"/>
          </a:xfrm>
        </p:spPr>
        <p:txBody>
          <a:bodyPr/>
          <a:lstStyle/>
          <a:p>
            <a:r>
              <a:rPr lang="en-US" altLang="zh-CN" dirty="0"/>
              <a:t>HHHFL</a:t>
            </a:r>
            <a:r>
              <a:rPr lang="zh-CN" altLang="en-US" dirty="0"/>
              <a:t>分层架构图</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164275"/>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C48919FF-8B2B-4CDB-8B7B-F774FD6E55E4}"/>
              </a:ext>
            </a:extLst>
          </p:cNvPr>
          <p:cNvPicPr>
            <a:picLocks noChangeAspect="1"/>
          </p:cNvPicPr>
          <p:nvPr/>
        </p:nvPicPr>
        <p:blipFill>
          <a:blip r:embed="rId3"/>
          <a:stretch>
            <a:fillRect/>
          </a:stretch>
        </p:blipFill>
        <p:spPr>
          <a:xfrm>
            <a:off x="5523117" y="1319681"/>
            <a:ext cx="3644031" cy="4673261"/>
          </a:xfrm>
          <a:prstGeom prst="rect">
            <a:avLst/>
          </a:prstGeom>
        </p:spPr>
      </p:pic>
    </p:spTree>
    <p:extLst>
      <p:ext uri="{BB962C8B-B14F-4D97-AF65-F5344CB8AC3E}">
        <p14:creationId xmlns:p14="http://schemas.microsoft.com/office/powerpoint/2010/main" val="4280637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3" y="672892"/>
            <a:ext cx="1948888" cy="646193"/>
          </a:xfrm>
        </p:spPr>
        <p:txBody>
          <a:bodyPr/>
          <a:lstStyle/>
          <a:p>
            <a:r>
              <a:rPr lang="zh-CN" altLang="en-US" dirty="0"/>
              <a:t>流形映射</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343889"/>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0DC4E186-A47E-4815-BDDD-8035FF496BA0}"/>
              </a:ext>
            </a:extLst>
          </p:cNvPr>
          <p:cNvPicPr>
            <a:picLocks noChangeAspect="1"/>
          </p:cNvPicPr>
          <p:nvPr/>
        </p:nvPicPr>
        <p:blipFill rotWithShape="1">
          <a:blip r:embed="rId3"/>
          <a:srcRect t="10218" b="7391"/>
          <a:stretch/>
        </p:blipFill>
        <p:spPr>
          <a:xfrm>
            <a:off x="2895682" y="1765309"/>
            <a:ext cx="9296318" cy="4114771"/>
          </a:xfrm>
          <a:prstGeom prst="rect">
            <a:avLst/>
          </a:prstGeom>
        </p:spPr>
      </p:pic>
    </p:spTree>
    <p:extLst>
      <p:ext uri="{BB962C8B-B14F-4D97-AF65-F5344CB8AC3E}">
        <p14:creationId xmlns:p14="http://schemas.microsoft.com/office/powerpoint/2010/main" val="17173025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3" y="1104692"/>
            <a:ext cx="1948888" cy="646193"/>
          </a:xfrm>
        </p:spPr>
        <p:txBody>
          <a:bodyPr/>
          <a:lstStyle/>
          <a:p>
            <a:r>
              <a:rPr lang="zh-CN" altLang="en-US" dirty="0"/>
              <a:t>空间映射</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775689"/>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CC43DDB2-6690-4F86-8F1C-B7901F9BAC88}"/>
              </a:ext>
            </a:extLst>
          </p:cNvPr>
          <p:cNvPicPr>
            <a:picLocks noChangeAspect="1"/>
          </p:cNvPicPr>
          <p:nvPr/>
        </p:nvPicPr>
        <p:blipFill rotWithShape="1">
          <a:blip r:embed="rId3"/>
          <a:srcRect t="5513" b="2387"/>
          <a:stretch/>
        </p:blipFill>
        <p:spPr>
          <a:xfrm>
            <a:off x="3403041" y="2143761"/>
            <a:ext cx="7876290" cy="3037840"/>
          </a:xfrm>
          <a:prstGeom prst="rect">
            <a:avLst/>
          </a:prstGeom>
        </p:spPr>
      </p:pic>
    </p:spTree>
    <p:extLst>
      <p:ext uri="{BB962C8B-B14F-4D97-AF65-F5344CB8AC3E}">
        <p14:creationId xmlns:p14="http://schemas.microsoft.com/office/powerpoint/2010/main" val="4139474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718708"/>
            <a:ext cx="5802775" cy="646193"/>
          </a:xfrm>
        </p:spPr>
        <p:txBody>
          <a:bodyPr/>
          <a:lstStyle/>
          <a:p>
            <a:r>
              <a:rPr lang="zh-CN" altLang="en-US" dirty="0"/>
              <a:t>方法公式</a:t>
            </a:r>
          </a:p>
        </p:txBody>
      </p:sp>
      <p:sp>
        <p:nvSpPr>
          <p:cNvPr id="4" name="文本占位符 3">
            <a:extLst>
              <a:ext uri="{FF2B5EF4-FFF2-40B4-BE49-F238E27FC236}">
                <a16:creationId xmlns:a16="http://schemas.microsoft.com/office/drawing/2014/main" id="{528C50E8-EDF5-4451-8CFB-5962776B6410}"/>
              </a:ext>
            </a:extLst>
          </p:cNvPr>
          <p:cNvSpPr>
            <a:spLocks noGrp="1"/>
          </p:cNvSpPr>
          <p:nvPr>
            <p:ph type="body" sz="quarter" idx="10"/>
          </p:nvPr>
        </p:nvSpPr>
        <p:spPr>
          <a:xfrm>
            <a:off x="3194612" y="1681735"/>
            <a:ext cx="8437945" cy="646188"/>
          </a:xfrm>
        </p:spPr>
        <p:txBody>
          <a:bodyPr/>
          <a:lstStyle/>
          <a:p>
            <a:r>
              <a:rPr lang="zh-CN" altLang="en-US" dirty="0"/>
              <a:t>（</a:t>
            </a:r>
            <a:r>
              <a:rPr lang="en-US" altLang="zh-CN" dirty="0"/>
              <a:t>1</a:t>
            </a:r>
            <a:r>
              <a:rPr lang="zh-CN" altLang="en-US" dirty="0"/>
              <a:t>）分类损失（交叉熵）：</a:t>
            </a:r>
          </a:p>
        </p:txBody>
      </p:sp>
      <p:cxnSp>
        <p:nvCxnSpPr>
          <p:cNvPr id="9" name="直接连接符 8">
            <a:extLst>
              <a:ext uri="{FF2B5EF4-FFF2-40B4-BE49-F238E27FC236}">
                <a16:creationId xmlns:a16="http://schemas.microsoft.com/office/drawing/2014/main" id="{ABB0841C-8C83-40F0-ACD4-CD3800B93C10}"/>
              </a:ext>
            </a:extLst>
          </p:cNvPr>
          <p:cNvCxnSpPr>
            <a:cxnSpLocks/>
          </p:cNvCxnSpPr>
          <p:nvPr/>
        </p:nvCxnSpPr>
        <p:spPr>
          <a:xfrm>
            <a:off x="3197480" y="1389705"/>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CA124B9E-E28A-42AC-8CF6-361641DB4EEB}"/>
              </a:ext>
            </a:extLst>
          </p:cNvPr>
          <p:cNvPicPr>
            <a:picLocks noChangeAspect="1"/>
          </p:cNvPicPr>
          <p:nvPr/>
        </p:nvPicPr>
        <p:blipFill rotWithShape="1">
          <a:blip r:embed="rId3"/>
          <a:srcRect b="9337"/>
          <a:stretch/>
        </p:blipFill>
        <p:spPr>
          <a:xfrm>
            <a:off x="6396225" y="2399345"/>
            <a:ext cx="2034716" cy="400731"/>
          </a:xfrm>
          <a:prstGeom prst="rect">
            <a:avLst/>
          </a:prstGeom>
        </p:spPr>
      </p:pic>
      <p:sp>
        <p:nvSpPr>
          <p:cNvPr id="11" name="文本占位符 3">
            <a:extLst>
              <a:ext uri="{FF2B5EF4-FFF2-40B4-BE49-F238E27FC236}">
                <a16:creationId xmlns:a16="http://schemas.microsoft.com/office/drawing/2014/main" id="{2E48D4EF-30ED-4EAB-AD98-728C80BF40A9}"/>
              </a:ext>
            </a:extLst>
          </p:cNvPr>
          <p:cNvSpPr txBox="1">
            <a:spLocks/>
          </p:cNvSpPr>
          <p:nvPr/>
        </p:nvSpPr>
        <p:spPr>
          <a:xfrm>
            <a:off x="3194612" y="2893733"/>
            <a:ext cx="8437945" cy="646188"/>
          </a:xfrm>
          <a:prstGeom prst="rect">
            <a:avLst/>
          </a:prstGeom>
        </p:spPr>
        <p:txBody>
          <a:bodyPr/>
          <a:lstStyle>
            <a:lvl1pPr marL="0" indent="457200" algn="l" defTabSz="914400" rtl="0" eaLnBrk="1" latinLnBrk="0" hangingPunct="1">
              <a:lnSpc>
                <a:spcPct val="150000"/>
              </a:lnSpc>
              <a:spcBef>
                <a:spcPts val="600"/>
              </a:spcBef>
              <a:buFont typeface="Arial" panose="020B0604020202020204" pitchFamily="34" charset="0"/>
              <a:buNone/>
              <a:defRPr lang="zh-CN" altLang="en-US" sz="2400" kern="1200" dirty="0">
                <a:solidFill>
                  <a:srgbClr val="457B9D"/>
                </a:solidFill>
                <a:latin typeface="方正小标宋简体" panose="03000509000000000000" pitchFamily="65" charset="-122"/>
                <a:ea typeface="方正小标宋简体" panose="03000509000000000000" pitchFamily="65" charset="-122"/>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a:t>
            </a:r>
            <a:r>
              <a:rPr lang="en-US" altLang="zh-CN" dirty="0"/>
              <a:t>2</a:t>
            </a:r>
            <a:r>
              <a:rPr lang="zh-CN" altLang="en-US" dirty="0"/>
              <a:t>）域损失（</a:t>
            </a:r>
            <a:r>
              <a:rPr lang="en-US" altLang="zh-CN" dirty="0"/>
              <a:t>MMD</a:t>
            </a:r>
            <a:r>
              <a:rPr lang="zh-CN" altLang="en-US" dirty="0"/>
              <a:t>）：</a:t>
            </a:r>
          </a:p>
        </p:txBody>
      </p:sp>
      <p:pic>
        <p:nvPicPr>
          <p:cNvPr id="10" name="图片 9">
            <a:extLst>
              <a:ext uri="{FF2B5EF4-FFF2-40B4-BE49-F238E27FC236}">
                <a16:creationId xmlns:a16="http://schemas.microsoft.com/office/drawing/2014/main" id="{8172CEAE-0010-4268-AF15-D872D624399F}"/>
              </a:ext>
            </a:extLst>
          </p:cNvPr>
          <p:cNvPicPr>
            <a:picLocks noChangeAspect="1"/>
          </p:cNvPicPr>
          <p:nvPr/>
        </p:nvPicPr>
        <p:blipFill>
          <a:blip r:embed="rId4"/>
          <a:stretch>
            <a:fillRect/>
          </a:stretch>
        </p:blipFill>
        <p:spPr>
          <a:xfrm>
            <a:off x="3007400" y="3556321"/>
            <a:ext cx="8812366" cy="568539"/>
          </a:xfrm>
          <a:prstGeom prst="rect">
            <a:avLst/>
          </a:prstGeom>
        </p:spPr>
      </p:pic>
      <p:sp>
        <p:nvSpPr>
          <p:cNvPr id="13" name="文本占位符 3">
            <a:extLst>
              <a:ext uri="{FF2B5EF4-FFF2-40B4-BE49-F238E27FC236}">
                <a16:creationId xmlns:a16="http://schemas.microsoft.com/office/drawing/2014/main" id="{951BE833-D676-45D3-A63A-5A332C388809}"/>
              </a:ext>
            </a:extLst>
          </p:cNvPr>
          <p:cNvSpPr txBox="1">
            <a:spLocks/>
          </p:cNvSpPr>
          <p:nvPr/>
        </p:nvSpPr>
        <p:spPr>
          <a:xfrm>
            <a:off x="3194612" y="4296558"/>
            <a:ext cx="3920719" cy="646188"/>
          </a:xfrm>
          <a:prstGeom prst="rect">
            <a:avLst/>
          </a:prstGeom>
        </p:spPr>
        <p:txBody>
          <a:bodyPr/>
          <a:lstStyle>
            <a:lvl1pPr marL="0" indent="457200" algn="l" defTabSz="914400" rtl="0" eaLnBrk="1" latinLnBrk="0" hangingPunct="1">
              <a:lnSpc>
                <a:spcPct val="150000"/>
              </a:lnSpc>
              <a:spcBef>
                <a:spcPts val="600"/>
              </a:spcBef>
              <a:buFont typeface="Arial" panose="020B0604020202020204" pitchFamily="34" charset="0"/>
              <a:buNone/>
              <a:defRPr lang="zh-CN" altLang="en-US" sz="2400" kern="1200" dirty="0">
                <a:solidFill>
                  <a:srgbClr val="457B9D"/>
                </a:solidFill>
                <a:latin typeface="方正小标宋简体" panose="03000509000000000000" pitchFamily="65" charset="-122"/>
                <a:ea typeface="方正小标宋简体" panose="03000509000000000000" pitchFamily="65" charset="-122"/>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a:t>
            </a:r>
            <a:r>
              <a:rPr lang="en-US" altLang="zh-CN" dirty="0"/>
              <a:t>3</a:t>
            </a:r>
            <a:r>
              <a:rPr lang="zh-CN" altLang="en-US" dirty="0"/>
              <a:t>）整体损失：</a:t>
            </a:r>
          </a:p>
        </p:txBody>
      </p:sp>
      <p:pic>
        <p:nvPicPr>
          <p:cNvPr id="14" name="图片 13">
            <a:extLst>
              <a:ext uri="{FF2B5EF4-FFF2-40B4-BE49-F238E27FC236}">
                <a16:creationId xmlns:a16="http://schemas.microsoft.com/office/drawing/2014/main" id="{0B9A7D1A-2EFC-4EBB-B992-F25D35108618}"/>
              </a:ext>
            </a:extLst>
          </p:cNvPr>
          <p:cNvPicPr>
            <a:picLocks noChangeAspect="1"/>
          </p:cNvPicPr>
          <p:nvPr/>
        </p:nvPicPr>
        <p:blipFill>
          <a:blip r:embed="rId5"/>
          <a:stretch>
            <a:fillRect/>
          </a:stretch>
        </p:blipFill>
        <p:spPr>
          <a:xfrm>
            <a:off x="4121457" y="4991496"/>
            <a:ext cx="6584251" cy="906859"/>
          </a:xfrm>
          <a:prstGeom prst="rect">
            <a:avLst/>
          </a:prstGeom>
        </p:spPr>
      </p:pic>
    </p:spTree>
    <p:extLst>
      <p:ext uri="{BB962C8B-B14F-4D97-AF65-F5344CB8AC3E}">
        <p14:creationId xmlns:p14="http://schemas.microsoft.com/office/powerpoint/2010/main" val="22574214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3860BC1-07DB-4924-9070-9E0B31199DBE}"/>
              </a:ext>
            </a:extLst>
          </p:cNvPr>
          <p:cNvSpPr txBox="1"/>
          <p:nvPr/>
        </p:nvSpPr>
        <p:spPr>
          <a:xfrm>
            <a:off x="5770359" y="2805819"/>
            <a:ext cx="217476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F1FAEE"/>
                </a:solidFill>
                <a:effectLst/>
                <a:uLnTx/>
                <a:uFillTx/>
                <a:latin typeface="方正小标宋简体" panose="03000509000000000000" pitchFamily="65" charset="-122"/>
                <a:ea typeface="方正小标宋简体" panose="03000509000000000000" pitchFamily="65" charset="-122"/>
                <a:cs typeface="+mn-cs"/>
              </a:rPr>
              <a:t>实验设计</a:t>
            </a:r>
          </a:p>
        </p:txBody>
      </p:sp>
      <p:sp>
        <p:nvSpPr>
          <p:cNvPr id="6" name="文本框 5">
            <a:extLst>
              <a:ext uri="{FF2B5EF4-FFF2-40B4-BE49-F238E27FC236}">
                <a16:creationId xmlns:a16="http://schemas.microsoft.com/office/drawing/2014/main" id="{0DF78341-9F58-47D3-9104-7D5089A533A0}"/>
              </a:ext>
            </a:extLst>
          </p:cNvPr>
          <p:cNvSpPr txBox="1"/>
          <p:nvPr/>
        </p:nvSpPr>
        <p:spPr>
          <a:xfrm>
            <a:off x="4825451" y="2797173"/>
            <a:ext cx="1122814"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solidFill>
                  <a:srgbClr val="E63946"/>
                </a:solidFill>
                <a:effectLst/>
                <a:uLnTx/>
                <a:uFillTx/>
                <a:latin typeface="方正小标宋简体" panose="03000509000000000000" pitchFamily="65" charset="-122"/>
                <a:ea typeface="方正小标宋简体" panose="03000509000000000000" pitchFamily="65" charset="-122"/>
                <a:cs typeface="+mn-cs"/>
              </a:rPr>
              <a:t>03</a:t>
            </a:r>
            <a:endParaRPr kumimoji="0" lang="zh-CN" altLang="en-US" sz="6000" b="1" i="0" u="none" strike="noStrike" kern="1200" cap="none" spc="0" normalizeH="0" baseline="0" noProof="0" dirty="0">
              <a:ln>
                <a:noFill/>
              </a:ln>
              <a:solidFill>
                <a:srgbClr val="E63946"/>
              </a:solidFill>
              <a:effectLst/>
              <a:uLnTx/>
              <a:uFillTx/>
              <a:latin typeface="方正小标宋简体" panose="03000509000000000000" pitchFamily="65" charset="-122"/>
              <a:ea typeface="方正小标宋简体" panose="03000509000000000000" pitchFamily="65" charset="-122"/>
              <a:cs typeface="+mn-cs"/>
            </a:endParaRPr>
          </a:p>
        </p:txBody>
      </p:sp>
      <p:sp>
        <p:nvSpPr>
          <p:cNvPr id="7" name="文本框 6">
            <a:extLst>
              <a:ext uri="{FF2B5EF4-FFF2-40B4-BE49-F238E27FC236}">
                <a16:creationId xmlns:a16="http://schemas.microsoft.com/office/drawing/2014/main" id="{2E665745-8488-4525-9E20-C6C490979B75}"/>
              </a:ext>
            </a:extLst>
          </p:cNvPr>
          <p:cNvSpPr txBox="1"/>
          <p:nvPr/>
        </p:nvSpPr>
        <p:spPr>
          <a:xfrm>
            <a:off x="5770358" y="3351742"/>
            <a:ext cx="199414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F1FAEE"/>
                </a:solidFill>
                <a:effectLst/>
                <a:uLnTx/>
                <a:uFillTx/>
                <a:latin typeface="微软雅黑" panose="020B0503020204020204" pitchFamily="34" charset="-122"/>
                <a:ea typeface="微软雅黑" panose="020B0503020204020204" pitchFamily="34" charset="-122"/>
                <a:cs typeface="+mn-cs"/>
              </a:rPr>
              <a:t>Experiments</a:t>
            </a:r>
          </a:p>
        </p:txBody>
      </p:sp>
    </p:spTree>
    <p:extLst>
      <p:ext uri="{BB962C8B-B14F-4D97-AF65-F5344CB8AC3E}">
        <p14:creationId xmlns:p14="http://schemas.microsoft.com/office/powerpoint/2010/main" val="3552855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2D363573-649B-4022-93EC-3B1F875FF5AB}"/>
              </a:ext>
            </a:extLst>
          </p:cNvPr>
          <p:cNvPicPr>
            <a:picLocks noChangeAspect="1"/>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5670" r="2450"/>
          <a:stretch/>
        </p:blipFill>
        <p:spPr>
          <a:xfrm>
            <a:off x="0" y="2021"/>
            <a:ext cx="12192000" cy="6855979"/>
          </a:xfrm>
          <a:prstGeom prst="rect">
            <a:avLst/>
          </a:prstGeom>
        </p:spPr>
      </p:pic>
      <p:sp>
        <p:nvSpPr>
          <p:cNvPr id="9" name="矩形 8">
            <a:extLst>
              <a:ext uri="{FF2B5EF4-FFF2-40B4-BE49-F238E27FC236}">
                <a16:creationId xmlns:a16="http://schemas.microsoft.com/office/drawing/2014/main" id="{19ED574E-7A21-4D77-8A6B-36F9EEE0353C}"/>
              </a:ext>
            </a:extLst>
          </p:cNvPr>
          <p:cNvSpPr/>
          <p:nvPr/>
        </p:nvSpPr>
        <p:spPr>
          <a:xfrm>
            <a:off x="0" y="1"/>
            <a:ext cx="12192000" cy="6857999"/>
          </a:xfrm>
          <a:prstGeom prst="rect">
            <a:avLst/>
          </a:prstGeom>
          <a:gradFill flip="none" rotWithShape="1">
            <a:gsLst>
              <a:gs pos="100000">
                <a:schemeClr val="accent1">
                  <a:lumMod val="5000"/>
                  <a:lumOff val="95000"/>
                  <a:alpha val="70000"/>
                </a:schemeClr>
              </a:gs>
              <a:gs pos="55000">
                <a:schemeClr val="accent1">
                  <a:lumMod val="45000"/>
                  <a:lumOff val="55000"/>
                  <a:alpha val="50000"/>
                </a:schemeClr>
              </a:gs>
              <a:gs pos="0">
                <a:srgbClr val="1D3557">
                  <a:alpha val="8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a:extLst>
              <a:ext uri="{FF2B5EF4-FFF2-40B4-BE49-F238E27FC236}">
                <a16:creationId xmlns:a16="http://schemas.microsoft.com/office/drawing/2014/main" id="{922E048D-27F7-4511-97AA-6F62B985E04E}"/>
              </a:ext>
            </a:extLst>
          </p:cNvPr>
          <p:cNvSpPr>
            <a:spLocks noGrp="1"/>
          </p:cNvSpPr>
          <p:nvPr>
            <p:ph type="title" idx="4294967295"/>
          </p:nvPr>
        </p:nvSpPr>
        <p:spPr>
          <a:xfrm>
            <a:off x="1302153" y="3069356"/>
            <a:ext cx="1950333" cy="684146"/>
          </a:xfrm>
          <a:prstGeom prst="rect">
            <a:avLst/>
          </a:prstGeom>
        </p:spPr>
        <p:txBody>
          <a:bodyPr>
            <a:noAutofit/>
          </a:bodyPr>
          <a:lstStyle/>
          <a:p>
            <a:r>
              <a:rPr lang="zh-CN" altLang="en-US" sz="4800" b="1" kern="2000" spc="1300" dirty="0">
                <a:solidFill>
                  <a:srgbClr val="1D3557"/>
                </a:solidFill>
                <a:latin typeface="方正小标宋简体" panose="03000509000000000000" pitchFamily="65" charset="-122"/>
                <a:ea typeface="方正小标宋简体" panose="03000509000000000000" pitchFamily="65" charset="-122"/>
              </a:rPr>
              <a:t>目录</a:t>
            </a:r>
          </a:p>
        </p:txBody>
      </p:sp>
      <p:sp>
        <p:nvSpPr>
          <p:cNvPr id="10" name="标题 1">
            <a:extLst>
              <a:ext uri="{FF2B5EF4-FFF2-40B4-BE49-F238E27FC236}">
                <a16:creationId xmlns:a16="http://schemas.microsoft.com/office/drawing/2014/main" id="{902481B7-108D-41EE-9B61-986AD2988820}"/>
              </a:ext>
            </a:extLst>
          </p:cNvPr>
          <p:cNvSpPr txBox="1">
            <a:spLocks/>
          </p:cNvSpPr>
          <p:nvPr/>
        </p:nvSpPr>
        <p:spPr>
          <a:xfrm>
            <a:off x="3042581" y="3271747"/>
            <a:ext cx="1807192" cy="48175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1D3557"/>
                </a:solidFill>
                <a:latin typeface="微软雅黑" panose="020B0503020204020204" pitchFamily="34" charset="-122"/>
                <a:ea typeface="微软雅黑" panose="020B0503020204020204" pitchFamily="34" charset="-122"/>
              </a:rPr>
              <a:t>Content</a:t>
            </a:r>
            <a:endParaRPr lang="zh-CN" altLang="en-US" sz="2800" b="1" dirty="0">
              <a:solidFill>
                <a:srgbClr val="1D3557"/>
              </a:solidFill>
              <a:latin typeface="微软雅黑" panose="020B0503020204020204" pitchFamily="34" charset="-122"/>
              <a:ea typeface="微软雅黑" panose="020B0503020204020204" pitchFamily="34" charset="-122"/>
            </a:endParaRPr>
          </a:p>
        </p:txBody>
      </p:sp>
      <p:grpSp>
        <p:nvGrpSpPr>
          <p:cNvPr id="15" name="组合 14">
            <a:extLst>
              <a:ext uri="{FF2B5EF4-FFF2-40B4-BE49-F238E27FC236}">
                <a16:creationId xmlns:a16="http://schemas.microsoft.com/office/drawing/2014/main" id="{B72779FE-30BB-45F1-AD1D-76126A98DF39}"/>
              </a:ext>
            </a:extLst>
          </p:cNvPr>
          <p:cNvGrpSpPr/>
          <p:nvPr/>
        </p:nvGrpSpPr>
        <p:grpSpPr>
          <a:xfrm>
            <a:off x="6555414" y="677909"/>
            <a:ext cx="4768204" cy="863159"/>
            <a:chOff x="6572458" y="1094597"/>
            <a:chExt cx="4768204" cy="863159"/>
          </a:xfrm>
        </p:grpSpPr>
        <p:sp>
          <p:nvSpPr>
            <p:cNvPr id="11" name="文本框 10">
              <a:extLst>
                <a:ext uri="{FF2B5EF4-FFF2-40B4-BE49-F238E27FC236}">
                  <a16:creationId xmlns:a16="http://schemas.microsoft.com/office/drawing/2014/main" id="{E0E184CD-B7B0-4673-A785-7B99341CF153}"/>
                </a:ext>
              </a:extLst>
            </p:cNvPr>
            <p:cNvSpPr txBox="1"/>
            <p:nvPr/>
          </p:nvSpPr>
          <p:spPr>
            <a:xfrm>
              <a:off x="7517367" y="1094597"/>
              <a:ext cx="2709246" cy="523220"/>
            </a:xfrm>
            <a:prstGeom prst="rect">
              <a:avLst/>
            </a:prstGeom>
            <a:noFill/>
          </p:spPr>
          <p:txBody>
            <a:bodyPr wrap="square" rtlCol="0">
              <a:spAutoFit/>
            </a:bodyPr>
            <a:lstStyle/>
            <a:p>
              <a:r>
                <a:rPr lang="zh-CN" altLang="en-US" sz="2800" dirty="0">
                  <a:solidFill>
                    <a:srgbClr val="F1FAEE"/>
                  </a:solidFill>
                  <a:latin typeface="方正小标宋简体" panose="03000509000000000000" pitchFamily="65" charset="-122"/>
                  <a:ea typeface="方正小标宋简体" panose="03000509000000000000" pitchFamily="65" charset="-122"/>
                </a:rPr>
                <a:t>研究背景</a:t>
              </a:r>
            </a:p>
          </p:txBody>
        </p:sp>
        <p:sp>
          <p:nvSpPr>
            <p:cNvPr id="16" name="文本框 15">
              <a:extLst>
                <a:ext uri="{FF2B5EF4-FFF2-40B4-BE49-F238E27FC236}">
                  <a16:creationId xmlns:a16="http://schemas.microsoft.com/office/drawing/2014/main" id="{262CDFD2-4413-43C0-A6C7-5EED6847331F}"/>
                </a:ext>
              </a:extLst>
            </p:cNvPr>
            <p:cNvSpPr txBox="1"/>
            <p:nvPr/>
          </p:nvSpPr>
          <p:spPr>
            <a:xfrm>
              <a:off x="6572458" y="1105442"/>
              <a:ext cx="1122814" cy="830997"/>
            </a:xfrm>
            <a:prstGeom prst="rect">
              <a:avLst/>
            </a:prstGeom>
            <a:noFill/>
          </p:spPr>
          <p:txBody>
            <a:bodyPr wrap="square" rtlCol="0">
              <a:spAutoFit/>
            </a:bodyPr>
            <a:lstStyle/>
            <a:p>
              <a:r>
                <a:rPr lang="en-US" altLang="zh-CN" sz="4800" b="1" dirty="0">
                  <a:solidFill>
                    <a:srgbClr val="E63946"/>
                  </a:solidFill>
                  <a:latin typeface="方正小标宋简体" panose="03000509000000000000" pitchFamily="65" charset="-122"/>
                  <a:ea typeface="方正小标宋简体" panose="03000509000000000000" pitchFamily="65" charset="-122"/>
                </a:rPr>
                <a:t>01</a:t>
              </a:r>
              <a:endParaRPr lang="zh-CN" altLang="en-US" sz="4800" b="1" dirty="0">
                <a:solidFill>
                  <a:srgbClr val="E63946"/>
                </a:solidFill>
                <a:latin typeface="方正小标宋简体" panose="03000509000000000000" pitchFamily="65" charset="-122"/>
                <a:ea typeface="方正小标宋简体" panose="03000509000000000000" pitchFamily="65" charset="-122"/>
              </a:endParaRPr>
            </a:p>
          </p:txBody>
        </p:sp>
        <p:sp>
          <p:nvSpPr>
            <p:cNvPr id="17" name="文本框 16">
              <a:extLst>
                <a:ext uri="{FF2B5EF4-FFF2-40B4-BE49-F238E27FC236}">
                  <a16:creationId xmlns:a16="http://schemas.microsoft.com/office/drawing/2014/main" id="{1CB78339-1B78-4D59-AFAA-AB893C5F06DB}"/>
                </a:ext>
              </a:extLst>
            </p:cNvPr>
            <p:cNvSpPr txBox="1"/>
            <p:nvPr/>
          </p:nvSpPr>
          <p:spPr>
            <a:xfrm>
              <a:off x="7517367" y="1520941"/>
              <a:ext cx="3372480" cy="338554"/>
            </a:xfrm>
            <a:prstGeom prst="rect">
              <a:avLst/>
            </a:prstGeom>
            <a:noFill/>
          </p:spPr>
          <p:txBody>
            <a:bodyPr wrap="square" rtlCol="0">
              <a:spAutoFit/>
            </a:bodyPr>
            <a:lstStyle/>
            <a:p>
              <a:r>
                <a:rPr lang="en-US" altLang="zh-CN" sz="1600" dirty="0">
                  <a:solidFill>
                    <a:srgbClr val="F1FAEE"/>
                  </a:solidFill>
                  <a:latin typeface="微软雅黑" panose="020B0503020204020204" pitchFamily="34" charset="-122"/>
                  <a:ea typeface="微软雅黑" panose="020B0503020204020204" pitchFamily="34" charset="-122"/>
                </a:rPr>
                <a:t>Background</a:t>
              </a:r>
              <a:endParaRPr lang="zh-CN" altLang="en-US" sz="1600" dirty="0">
                <a:solidFill>
                  <a:srgbClr val="F1FAEE"/>
                </a:solidFill>
                <a:latin typeface="微软雅黑" panose="020B0503020204020204" pitchFamily="34" charset="-122"/>
                <a:ea typeface="微软雅黑" panose="020B0503020204020204" pitchFamily="34" charset="-122"/>
              </a:endParaRPr>
            </a:p>
          </p:txBody>
        </p:sp>
        <p:cxnSp>
          <p:nvCxnSpPr>
            <p:cNvPr id="19" name="直接连接符 18">
              <a:extLst>
                <a:ext uri="{FF2B5EF4-FFF2-40B4-BE49-F238E27FC236}">
                  <a16:creationId xmlns:a16="http://schemas.microsoft.com/office/drawing/2014/main" id="{40ED45C8-9D00-4DDE-9016-57815CBB6D97}"/>
                </a:ext>
              </a:extLst>
            </p:cNvPr>
            <p:cNvCxnSpPr>
              <a:cxnSpLocks/>
            </p:cNvCxnSpPr>
            <p:nvPr/>
          </p:nvCxnSpPr>
          <p:spPr>
            <a:xfrm>
              <a:off x="6622649" y="1957756"/>
              <a:ext cx="4718013" cy="0"/>
            </a:xfrm>
            <a:prstGeom prst="line">
              <a:avLst/>
            </a:prstGeom>
            <a:ln>
              <a:solidFill>
                <a:srgbClr val="F1FAEE">
                  <a:alpha val="80000"/>
                </a:srgbClr>
              </a:solidFill>
            </a:ln>
          </p:spPr>
          <p:style>
            <a:lnRef idx="1">
              <a:schemeClr val="accent1"/>
            </a:lnRef>
            <a:fillRef idx="0">
              <a:schemeClr val="accent1"/>
            </a:fillRef>
            <a:effectRef idx="0">
              <a:schemeClr val="accent1"/>
            </a:effectRef>
            <a:fontRef idx="minor">
              <a:schemeClr val="tx1"/>
            </a:fontRef>
          </p:style>
        </p:cxnSp>
      </p:grpSp>
      <p:grpSp>
        <p:nvGrpSpPr>
          <p:cNvPr id="20" name="组合 19">
            <a:extLst>
              <a:ext uri="{FF2B5EF4-FFF2-40B4-BE49-F238E27FC236}">
                <a16:creationId xmlns:a16="http://schemas.microsoft.com/office/drawing/2014/main" id="{77A4C439-5825-4E71-8A37-A1227A2A3D70}"/>
              </a:ext>
            </a:extLst>
          </p:cNvPr>
          <p:cNvGrpSpPr/>
          <p:nvPr/>
        </p:nvGrpSpPr>
        <p:grpSpPr>
          <a:xfrm>
            <a:off x="6555414" y="1784820"/>
            <a:ext cx="4768204" cy="863159"/>
            <a:chOff x="6572458" y="3470527"/>
            <a:chExt cx="4768204" cy="863159"/>
          </a:xfrm>
        </p:grpSpPr>
        <p:sp>
          <p:nvSpPr>
            <p:cNvPr id="40" name="文本框 39">
              <a:extLst>
                <a:ext uri="{FF2B5EF4-FFF2-40B4-BE49-F238E27FC236}">
                  <a16:creationId xmlns:a16="http://schemas.microsoft.com/office/drawing/2014/main" id="{D9282204-E954-4609-88D7-1D61B35B67BF}"/>
                </a:ext>
              </a:extLst>
            </p:cNvPr>
            <p:cNvSpPr txBox="1"/>
            <p:nvPr/>
          </p:nvSpPr>
          <p:spPr>
            <a:xfrm>
              <a:off x="7517367" y="3470527"/>
              <a:ext cx="2709246" cy="523220"/>
            </a:xfrm>
            <a:prstGeom prst="rect">
              <a:avLst/>
            </a:prstGeom>
            <a:noFill/>
          </p:spPr>
          <p:txBody>
            <a:bodyPr wrap="square" rtlCol="0">
              <a:spAutoFit/>
            </a:bodyPr>
            <a:lstStyle/>
            <a:p>
              <a:r>
                <a:rPr lang="zh-CN" altLang="en-US" sz="2800" dirty="0">
                  <a:solidFill>
                    <a:srgbClr val="F1FAEE"/>
                  </a:solidFill>
                  <a:latin typeface="方正小标宋简体" panose="03000509000000000000" pitchFamily="65" charset="-122"/>
                  <a:ea typeface="方正小标宋简体" panose="03000509000000000000" pitchFamily="65" charset="-122"/>
                </a:rPr>
                <a:t>研究方法</a:t>
              </a:r>
            </a:p>
          </p:txBody>
        </p:sp>
        <p:sp>
          <p:nvSpPr>
            <p:cNvPr id="41" name="文本框 40">
              <a:extLst>
                <a:ext uri="{FF2B5EF4-FFF2-40B4-BE49-F238E27FC236}">
                  <a16:creationId xmlns:a16="http://schemas.microsoft.com/office/drawing/2014/main" id="{A77DBA0B-F449-4014-8594-81935A93D17B}"/>
                </a:ext>
              </a:extLst>
            </p:cNvPr>
            <p:cNvSpPr txBox="1"/>
            <p:nvPr/>
          </p:nvSpPr>
          <p:spPr>
            <a:xfrm>
              <a:off x="6572458" y="3481372"/>
              <a:ext cx="1122814" cy="830997"/>
            </a:xfrm>
            <a:prstGeom prst="rect">
              <a:avLst/>
            </a:prstGeom>
            <a:noFill/>
          </p:spPr>
          <p:txBody>
            <a:bodyPr wrap="square" rtlCol="0">
              <a:spAutoFit/>
            </a:bodyPr>
            <a:lstStyle/>
            <a:p>
              <a:r>
                <a:rPr lang="en-US" altLang="zh-CN" sz="4800" b="1" dirty="0">
                  <a:solidFill>
                    <a:srgbClr val="E63946"/>
                  </a:solidFill>
                  <a:latin typeface="方正小标宋简体" panose="03000509000000000000" pitchFamily="65" charset="-122"/>
                  <a:ea typeface="方正小标宋简体" panose="03000509000000000000" pitchFamily="65" charset="-122"/>
                </a:rPr>
                <a:t>02</a:t>
              </a:r>
              <a:endParaRPr lang="zh-CN" altLang="en-US" sz="4800" b="1" dirty="0">
                <a:solidFill>
                  <a:srgbClr val="E63946"/>
                </a:solidFill>
                <a:latin typeface="方正小标宋简体" panose="03000509000000000000" pitchFamily="65" charset="-122"/>
                <a:ea typeface="方正小标宋简体" panose="03000509000000000000" pitchFamily="65" charset="-122"/>
              </a:endParaRPr>
            </a:p>
          </p:txBody>
        </p:sp>
        <p:sp>
          <p:nvSpPr>
            <p:cNvPr id="42" name="文本框 41">
              <a:extLst>
                <a:ext uri="{FF2B5EF4-FFF2-40B4-BE49-F238E27FC236}">
                  <a16:creationId xmlns:a16="http://schemas.microsoft.com/office/drawing/2014/main" id="{FF204C66-5CF2-4620-8F7E-888D2F5EC637}"/>
                </a:ext>
              </a:extLst>
            </p:cNvPr>
            <p:cNvSpPr txBox="1"/>
            <p:nvPr/>
          </p:nvSpPr>
          <p:spPr>
            <a:xfrm>
              <a:off x="7517367" y="3896871"/>
              <a:ext cx="3372480" cy="338554"/>
            </a:xfrm>
            <a:prstGeom prst="rect">
              <a:avLst/>
            </a:prstGeom>
            <a:noFill/>
          </p:spPr>
          <p:txBody>
            <a:bodyPr wrap="square" rtlCol="0">
              <a:spAutoFit/>
            </a:bodyPr>
            <a:lstStyle/>
            <a:p>
              <a:r>
                <a:rPr lang="en-US" altLang="zh-CN" sz="1600" dirty="0">
                  <a:solidFill>
                    <a:srgbClr val="F1FAEE"/>
                  </a:solidFill>
                  <a:latin typeface="微软雅黑" panose="020B0503020204020204" pitchFamily="34" charset="-122"/>
                  <a:ea typeface="微软雅黑" panose="020B0503020204020204" pitchFamily="34" charset="-122"/>
                </a:rPr>
                <a:t>Methodology</a:t>
              </a:r>
              <a:endParaRPr lang="zh-CN" altLang="en-US" sz="1600" dirty="0">
                <a:solidFill>
                  <a:srgbClr val="F1FAEE"/>
                </a:solidFill>
                <a:latin typeface="微软雅黑" panose="020B0503020204020204" pitchFamily="34" charset="-122"/>
                <a:ea typeface="微软雅黑" panose="020B0503020204020204" pitchFamily="34" charset="-122"/>
              </a:endParaRPr>
            </a:p>
          </p:txBody>
        </p:sp>
        <p:cxnSp>
          <p:nvCxnSpPr>
            <p:cNvPr id="43" name="直接连接符 42">
              <a:extLst>
                <a:ext uri="{FF2B5EF4-FFF2-40B4-BE49-F238E27FC236}">
                  <a16:creationId xmlns:a16="http://schemas.microsoft.com/office/drawing/2014/main" id="{BE416CB6-66D4-405C-BA67-C5444322B0FE}"/>
                </a:ext>
              </a:extLst>
            </p:cNvPr>
            <p:cNvCxnSpPr>
              <a:cxnSpLocks/>
            </p:cNvCxnSpPr>
            <p:nvPr/>
          </p:nvCxnSpPr>
          <p:spPr>
            <a:xfrm>
              <a:off x="6622649" y="4333686"/>
              <a:ext cx="4718013" cy="0"/>
            </a:xfrm>
            <a:prstGeom prst="line">
              <a:avLst/>
            </a:prstGeom>
            <a:ln>
              <a:solidFill>
                <a:srgbClr val="F1FAEE">
                  <a:alpha val="80000"/>
                </a:srgbClr>
              </a:solidFill>
            </a:ln>
          </p:spPr>
          <p:style>
            <a:lnRef idx="1">
              <a:schemeClr val="accent1"/>
            </a:lnRef>
            <a:fillRef idx="0">
              <a:schemeClr val="accent1"/>
            </a:fillRef>
            <a:effectRef idx="0">
              <a:schemeClr val="accent1"/>
            </a:effectRef>
            <a:fontRef idx="minor">
              <a:schemeClr val="tx1"/>
            </a:fontRef>
          </p:style>
        </p:cxnSp>
      </p:grpSp>
      <p:grpSp>
        <p:nvGrpSpPr>
          <p:cNvPr id="21" name="组合 20">
            <a:extLst>
              <a:ext uri="{FF2B5EF4-FFF2-40B4-BE49-F238E27FC236}">
                <a16:creationId xmlns:a16="http://schemas.microsoft.com/office/drawing/2014/main" id="{1C2CF117-6655-4E81-818B-B4BE0BF61F11}"/>
              </a:ext>
            </a:extLst>
          </p:cNvPr>
          <p:cNvGrpSpPr/>
          <p:nvPr/>
        </p:nvGrpSpPr>
        <p:grpSpPr>
          <a:xfrm>
            <a:off x="6555414" y="2891731"/>
            <a:ext cx="4768204" cy="863159"/>
            <a:chOff x="6572458" y="4661769"/>
            <a:chExt cx="4768204" cy="863159"/>
          </a:xfrm>
        </p:grpSpPr>
        <p:sp>
          <p:nvSpPr>
            <p:cNvPr id="52" name="文本框 51">
              <a:extLst>
                <a:ext uri="{FF2B5EF4-FFF2-40B4-BE49-F238E27FC236}">
                  <a16:creationId xmlns:a16="http://schemas.microsoft.com/office/drawing/2014/main" id="{7905FA68-A006-401B-824E-F62667D4D27C}"/>
                </a:ext>
              </a:extLst>
            </p:cNvPr>
            <p:cNvSpPr txBox="1"/>
            <p:nvPr/>
          </p:nvSpPr>
          <p:spPr>
            <a:xfrm>
              <a:off x="7517367" y="4661769"/>
              <a:ext cx="2709246" cy="523220"/>
            </a:xfrm>
            <a:prstGeom prst="rect">
              <a:avLst/>
            </a:prstGeom>
            <a:noFill/>
          </p:spPr>
          <p:txBody>
            <a:bodyPr wrap="square" rtlCol="0">
              <a:spAutoFit/>
            </a:bodyPr>
            <a:lstStyle/>
            <a:p>
              <a:r>
                <a:rPr lang="zh-CN" altLang="en-US" sz="2800" dirty="0">
                  <a:solidFill>
                    <a:srgbClr val="F1FAEE"/>
                  </a:solidFill>
                  <a:latin typeface="方正小标宋简体" panose="03000509000000000000" pitchFamily="65" charset="-122"/>
                  <a:ea typeface="方正小标宋简体" panose="03000509000000000000" pitchFamily="65" charset="-122"/>
                </a:rPr>
                <a:t>实验设计</a:t>
              </a:r>
            </a:p>
          </p:txBody>
        </p:sp>
        <p:sp>
          <p:nvSpPr>
            <p:cNvPr id="53" name="文本框 52">
              <a:extLst>
                <a:ext uri="{FF2B5EF4-FFF2-40B4-BE49-F238E27FC236}">
                  <a16:creationId xmlns:a16="http://schemas.microsoft.com/office/drawing/2014/main" id="{F096A9EF-5B21-4EC6-9AEC-FC979707351D}"/>
                </a:ext>
              </a:extLst>
            </p:cNvPr>
            <p:cNvSpPr txBox="1"/>
            <p:nvPr/>
          </p:nvSpPr>
          <p:spPr>
            <a:xfrm>
              <a:off x="6572458" y="4672614"/>
              <a:ext cx="1122814" cy="830997"/>
            </a:xfrm>
            <a:prstGeom prst="rect">
              <a:avLst/>
            </a:prstGeom>
            <a:noFill/>
          </p:spPr>
          <p:txBody>
            <a:bodyPr wrap="square" rtlCol="0">
              <a:spAutoFit/>
            </a:bodyPr>
            <a:lstStyle/>
            <a:p>
              <a:r>
                <a:rPr lang="en-US" altLang="zh-CN" sz="4800" b="1" dirty="0">
                  <a:solidFill>
                    <a:srgbClr val="E63946"/>
                  </a:solidFill>
                  <a:latin typeface="方正小标宋简体" panose="03000509000000000000" pitchFamily="65" charset="-122"/>
                  <a:ea typeface="方正小标宋简体" panose="03000509000000000000" pitchFamily="65" charset="-122"/>
                </a:rPr>
                <a:t>03</a:t>
              </a:r>
              <a:endParaRPr lang="zh-CN" altLang="en-US" sz="4800" b="1" dirty="0">
                <a:solidFill>
                  <a:srgbClr val="E63946"/>
                </a:solidFill>
                <a:latin typeface="方正小标宋简体" panose="03000509000000000000" pitchFamily="65" charset="-122"/>
                <a:ea typeface="方正小标宋简体" panose="03000509000000000000" pitchFamily="65" charset="-122"/>
              </a:endParaRPr>
            </a:p>
          </p:txBody>
        </p:sp>
        <p:sp>
          <p:nvSpPr>
            <p:cNvPr id="54" name="文本框 53">
              <a:extLst>
                <a:ext uri="{FF2B5EF4-FFF2-40B4-BE49-F238E27FC236}">
                  <a16:creationId xmlns:a16="http://schemas.microsoft.com/office/drawing/2014/main" id="{C534748C-B6BF-405A-A210-838ACBC4261F}"/>
                </a:ext>
              </a:extLst>
            </p:cNvPr>
            <p:cNvSpPr txBox="1"/>
            <p:nvPr/>
          </p:nvSpPr>
          <p:spPr>
            <a:xfrm>
              <a:off x="7517367" y="5088113"/>
              <a:ext cx="2309539" cy="338549"/>
            </a:xfrm>
            <a:prstGeom prst="rect">
              <a:avLst/>
            </a:prstGeom>
            <a:noFill/>
          </p:spPr>
          <p:txBody>
            <a:bodyPr wrap="square" rtlCol="0">
              <a:spAutoFit/>
            </a:bodyPr>
            <a:lstStyle/>
            <a:p>
              <a:r>
                <a:rPr lang="en-US" altLang="zh-CN" sz="1600" dirty="0">
                  <a:solidFill>
                    <a:srgbClr val="F1FAEE"/>
                  </a:solidFill>
                  <a:latin typeface="微软雅黑" panose="020B0503020204020204" pitchFamily="34" charset="-122"/>
                  <a:ea typeface="微软雅黑" panose="020B0503020204020204" pitchFamily="34" charset="-122"/>
                </a:rPr>
                <a:t>Experiments</a:t>
              </a:r>
              <a:endParaRPr lang="zh-CN" altLang="en-US" sz="1600" dirty="0">
                <a:solidFill>
                  <a:srgbClr val="F1FAEE"/>
                </a:solidFill>
                <a:latin typeface="微软雅黑" panose="020B0503020204020204" pitchFamily="34" charset="-122"/>
                <a:ea typeface="微软雅黑" panose="020B0503020204020204" pitchFamily="34" charset="-122"/>
              </a:endParaRPr>
            </a:p>
          </p:txBody>
        </p:sp>
        <p:cxnSp>
          <p:nvCxnSpPr>
            <p:cNvPr id="55" name="直接连接符 54">
              <a:extLst>
                <a:ext uri="{FF2B5EF4-FFF2-40B4-BE49-F238E27FC236}">
                  <a16:creationId xmlns:a16="http://schemas.microsoft.com/office/drawing/2014/main" id="{D4E1B020-ABED-4484-8CB3-7358F19BCAF4}"/>
                </a:ext>
              </a:extLst>
            </p:cNvPr>
            <p:cNvCxnSpPr>
              <a:cxnSpLocks/>
            </p:cNvCxnSpPr>
            <p:nvPr/>
          </p:nvCxnSpPr>
          <p:spPr>
            <a:xfrm>
              <a:off x="6622649" y="5524928"/>
              <a:ext cx="4718013" cy="0"/>
            </a:xfrm>
            <a:prstGeom prst="line">
              <a:avLst/>
            </a:prstGeom>
            <a:ln>
              <a:solidFill>
                <a:srgbClr val="F1FAEE">
                  <a:alpha val="80000"/>
                </a:srgbClr>
              </a:solidFill>
            </a:ln>
          </p:spPr>
          <p:style>
            <a:lnRef idx="1">
              <a:schemeClr val="accent1"/>
            </a:lnRef>
            <a:fillRef idx="0">
              <a:schemeClr val="accent1"/>
            </a:fillRef>
            <a:effectRef idx="0">
              <a:schemeClr val="accent1"/>
            </a:effectRef>
            <a:fontRef idx="minor">
              <a:schemeClr val="tx1"/>
            </a:fontRef>
          </p:style>
        </p:cxnSp>
      </p:grpSp>
      <p:grpSp>
        <p:nvGrpSpPr>
          <p:cNvPr id="34" name="组合 33">
            <a:extLst>
              <a:ext uri="{FF2B5EF4-FFF2-40B4-BE49-F238E27FC236}">
                <a16:creationId xmlns:a16="http://schemas.microsoft.com/office/drawing/2014/main" id="{7435363B-BD10-48E6-BC3B-02A30AA30E91}"/>
              </a:ext>
            </a:extLst>
          </p:cNvPr>
          <p:cNvGrpSpPr/>
          <p:nvPr/>
        </p:nvGrpSpPr>
        <p:grpSpPr>
          <a:xfrm>
            <a:off x="6555414" y="3998642"/>
            <a:ext cx="4768204" cy="863159"/>
            <a:chOff x="6572458" y="4661769"/>
            <a:chExt cx="4768204" cy="863159"/>
          </a:xfrm>
        </p:grpSpPr>
        <p:sp>
          <p:nvSpPr>
            <p:cNvPr id="35" name="文本框 34">
              <a:extLst>
                <a:ext uri="{FF2B5EF4-FFF2-40B4-BE49-F238E27FC236}">
                  <a16:creationId xmlns:a16="http://schemas.microsoft.com/office/drawing/2014/main" id="{4F1AF7B1-67FA-4C4C-BE55-E8D091CA0898}"/>
                </a:ext>
              </a:extLst>
            </p:cNvPr>
            <p:cNvSpPr txBox="1"/>
            <p:nvPr/>
          </p:nvSpPr>
          <p:spPr>
            <a:xfrm>
              <a:off x="7517367" y="4661769"/>
              <a:ext cx="2709246" cy="523220"/>
            </a:xfrm>
            <a:prstGeom prst="rect">
              <a:avLst/>
            </a:prstGeom>
            <a:noFill/>
          </p:spPr>
          <p:txBody>
            <a:bodyPr wrap="square" rtlCol="0">
              <a:spAutoFit/>
            </a:bodyPr>
            <a:lstStyle/>
            <a:p>
              <a:r>
                <a:rPr lang="zh-CN" altLang="en-US" sz="2800" dirty="0">
                  <a:solidFill>
                    <a:srgbClr val="F1FAEE"/>
                  </a:solidFill>
                  <a:latin typeface="方正小标宋简体" panose="03000509000000000000" pitchFamily="65" charset="-122"/>
                  <a:ea typeface="方正小标宋简体" panose="03000509000000000000" pitchFamily="65" charset="-122"/>
                </a:rPr>
                <a:t>实验结果</a:t>
              </a:r>
            </a:p>
          </p:txBody>
        </p:sp>
        <p:sp>
          <p:nvSpPr>
            <p:cNvPr id="44" name="文本框 43">
              <a:extLst>
                <a:ext uri="{FF2B5EF4-FFF2-40B4-BE49-F238E27FC236}">
                  <a16:creationId xmlns:a16="http://schemas.microsoft.com/office/drawing/2014/main" id="{CDF3AC03-3A82-4284-8AAF-2EC7BEA6F31F}"/>
                </a:ext>
              </a:extLst>
            </p:cNvPr>
            <p:cNvSpPr txBox="1"/>
            <p:nvPr/>
          </p:nvSpPr>
          <p:spPr>
            <a:xfrm>
              <a:off x="6572458" y="4672614"/>
              <a:ext cx="1122814" cy="830997"/>
            </a:xfrm>
            <a:prstGeom prst="rect">
              <a:avLst/>
            </a:prstGeom>
            <a:noFill/>
          </p:spPr>
          <p:txBody>
            <a:bodyPr wrap="square" rtlCol="0">
              <a:spAutoFit/>
            </a:bodyPr>
            <a:lstStyle/>
            <a:p>
              <a:r>
                <a:rPr lang="en-US" altLang="zh-CN" sz="4800" b="1" dirty="0">
                  <a:solidFill>
                    <a:srgbClr val="E63946"/>
                  </a:solidFill>
                  <a:latin typeface="方正小标宋简体" panose="03000509000000000000" pitchFamily="65" charset="-122"/>
                  <a:ea typeface="方正小标宋简体" panose="03000509000000000000" pitchFamily="65" charset="-122"/>
                </a:rPr>
                <a:t>04</a:t>
              </a:r>
              <a:endParaRPr lang="zh-CN" altLang="en-US" sz="4800" b="1" dirty="0">
                <a:solidFill>
                  <a:srgbClr val="E63946"/>
                </a:solidFill>
                <a:latin typeface="方正小标宋简体" panose="03000509000000000000" pitchFamily="65" charset="-122"/>
                <a:ea typeface="方正小标宋简体" panose="03000509000000000000" pitchFamily="65" charset="-122"/>
              </a:endParaRPr>
            </a:p>
          </p:txBody>
        </p:sp>
        <p:sp>
          <p:nvSpPr>
            <p:cNvPr id="45" name="文本框 44">
              <a:extLst>
                <a:ext uri="{FF2B5EF4-FFF2-40B4-BE49-F238E27FC236}">
                  <a16:creationId xmlns:a16="http://schemas.microsoft.com/office/drawing/2014/main" id="{4B1AFE41-F19E-43EF-AA87-B209FDA0CEAA}"/>
                </a:ext>
              </a:extLst>
            </p:cNvPr>
            <p:cNvSpPr txBox="1"/>
            <p:nvPr/>
          </p:nvSpPr>
          <p:spPr>
            <a:xfrm>
              <a:off x="7517367" y="5088113"/>
              <a:ext cx="2309539" cy="338549"/>
            </a:xfrm>
            <a:prstGeom prst="rect">
              <a:avLst/>
            </a:prstGeom>
            <a:noFill/>
          </p:spPr>
          <p:txBody>
            <a:bodyPr wrap="square" rtlCol="0">
              <a:spAutoFit/>
            </a:bodyPr>
            <a:lstStyle/>
            <a:p>
              <a:r>
                <a:rPr lang="en-US" altLang="zh-CN" sz="1600" dirty="0">
                  <a:solidFill>
                    <a:srgbClr val="F1FAEE"/>
                  </a:solidFill>
                  <a:latin typeface="微软雅黑" panose="020B0503020204020204" pitchFamily="34" charset="-122"/>
                  <a:ea typeface="微软雅黑" panose="020B0503020204020204" pitchFamily="34" charset="-122"/>
                </a:rPr>
                <a:t>Result Analysis </a:t>
              </a:r>
              <a:endParaRPr lang="zh-CN" altLang="en-US" sz="1600" dirty="0">
                <a:solidFill>
                  <a:srgbClr val="F1FAEE"/>
                </a:solidFill>
                <a:latin typeface="微软雅黑" panose="020B0503020204020204" pitchFamily="34" charset="-122"/>
                <a:ea typeface="微软雅黑" panose="020B0503020204020204" pitchFamily="34" charset="-122"/>
              </a:endParaRPr>
            </a:p>
          </p:txBody>
        </p:sp>
        <p:cxnSp>
          <p:nvCxnSpPr>
            <p:cNvPr id="46" name="直接连接符 45">
              <a:extLst>
                <a:ext uri="{FF2B5EF4-FFF2-40B4-BE49-F238E27FC236}">
                  <a16:creationId xmlns:a16="http://schemas.microsoft.com/office/drawing/2014/main" id="{E5B2B05F-1376-480C-B64C-B85A5DE8D15C}"/>
                </a:ext>
              </a:extLst>
            </p:cNvPr>
            <p:cNvCxnSpPr>
              <a:cxnSpLocks/>
            </p:cNvCxnSpPr>
            <p:nvPr/>
          </p:nvCxnSpPr>
          <p:spPr>
            <a:xfrm>
              <a:off x="6622649" y="5524928"/>
              <a:ext cx="4718013" cy="0"/>
            </a:xfrm>
            <a:prstGeom prst="line">
              <a:avLst/>
            </a:prstGeom>
            <a:ln>
              <a:solidFill>
                <a:srgbClr val="F1FAEE">
                  <a:alpha val="80000"/>
                </a:srgbClr>
              </a:solidFill>
            </a:ln>
          </p:spPr>
          <p:style>
            <a:lnRef idx="1">
              <a:schemeClr val="accent1"/>
            </a:lnRef>
            <a:fillRef idx="0">
              <a:schemeClr val="accent1"/>
            </a:fillRef>
            <a:effectRef idx="0">
              <a:schemeClr val="accent1"/>
            </a:effectRef>
            <a:fontRef idx="minor">
              <a:schemeClr val="tx1"/>
            </a:fontRef>
          </p:style>
        </p:cxnSp>
      </p:grpSp>
      <p:grpSp>
        <p:nvGrpSpPr>
          <p:cNvPr id="47" name="组合 46">
            <a:extLst>
              <a:ext uri="{FF2B5EF4-FFF2-40B4-BE49-F238E27FC236}">
                <a16:creationId xmlns:a16="http://schemas.microsoft.com/office/drawing/2014/main" id="{6FBE4965-4B63-493F-AA08-0F2AB3FA628B}"/>
              </a:ext>
            </a:extLst>
          </p:cNvPr>
          <p:cNvGrpSpPr/>
          <p:nvPr/>
        </p:nvGrpSpPr>
        <p:grpSpPr>
          <a:xfrm>
            <a:off x="6555414" y="5105552"/>
            <a:ext cx="4768204" cy="863159"/>
            <a:chOff x="6572458" y="4661769"/>
            <a:chExt cx="4768204" cy="863159"/>
          </a:xfrm>
        </p:grpSpPr>
        <p:sp>
          <p:nvSpPr>
            <p:cNvPr id="48" name="文本框 47">
              <a:extLst>
                <a:ext uri="{FF2B5EF4-FFF2-40B4-BE49-F238E27FC236}">
                  <a16:creationId xmlns:a16="http://schemas.microsoft.com/office/drawing/2014/main" id="{4E901266-2923-4034-BAE1-2BE9D75D8065}"/>
                </a:ext>
              </a:extLst>
            </p:cNvPr>
            <p:cNvSpPr txBox="1"/>
            <p:nvPr/>
          </p:nvSpPr>
          <p:spPr>
            <a:xfrm>
              <a:off x="7517367" y="4661769"/>
              <a:ext cx="2709246" cy="523220"/>
            </a:xfrm>
            <a:prstGeom prst="rect">
              <a:avLst/>
            </a:prstGeom>
            <a:noFill/>
          </p:spPr>
          <p:txBody>
            <a:bodyPr wrap="square" rtlCol="0">
              <a:spAutoFit/>
            </a:bodyPr>
            <a:lstStyle/>
            <a:p>
              <a:r>
                <a:rPr lang="zh-CN" altLang="en-US" sz="2800" dirty="0">
                  <a:solidFill>
                    <a:srgbClr val="F1FAEE"/>
                  </a:solidFill>
                  <a:latin typeface="方正小标宋简体" panose="03000509000000000000" pitchFamily="65" charset="-122"/>
                  <a:ea typeface="方正小标宋简体" panose="03000509000000000000" pitchFamily="65" charset="-122"/>
                </a:rPr>
                <a:t>未来展望</a:t>
              </a:r>
            </a:p>
          </p:txBody>
        </p:sp>
        <p:sp>
          <p:nvSpPr>
            <p:cNvPr id="49" name="文本框 48">
              <a:extLst>
                <a:ext uri="{FF2B5EF4-FFF2-40B4-BE49-F238E27FC236}">
                  <a16:creationId xmlns:a16="http://schemas.microsoft.com/office/drawing/2014/main" id="{6DE0F271-37FB-457F-82EA-81BC690C3911}"/>
                </a:ext>
              </a:extLst>
            </p:cNvPr>
            <p:cNvSpPr txBox="1"/>
            <p:nvPr/>
          </p:nvSpPr>
          <p:spPr>
            <a:xfrm>
              <a:off x="6572458" y="4672614"/>
              <a:ext cx="1122814" cy="830997"/>
            </a:xfrm>
            <a:prstGeom prst="rect">
              <a:avLst/>
            </a:prstGeom>
            <a:noFill/>
          </p:spPr>
          <p:txBody>
            <a:bodyPr wrap="square" rtlCol="0">
              <a:spAutoFit/>
            </a:bodyPr>
            <a:lstStyle/>
            <a:p>
              <a:r>
                <a:rPr lang="en-US" altLang="zh-CN" sz="4800" b="1" dirty="0">
                  <a:solidFill>
                    <a:srgbClr val="E63946"/>
                  </a:solidFill>
                  <a:latin typeface="方正小标宋简体" panose="03000509000000000000" pitchFamily="65" charset="-122"/>
                  <a:ea typeface="方正小标宋简体" panose="03000509000000000000" pitchFamily="65" charset="-122"/>
                </a:rPr>
                <a:t>05</a:t>
              </a:r>
              <a:endParaRPr lang="zh-CN" altLang="en-US" sz="4800" b="1" dirty="0">
                <a:solidFill>
                  <a:srgbClr val="E63946"/>
                </a:solidFill>
                <a:latin typeface="方正小标宋简体" panose="03000509000000000000" pitchFamily="65" charset="-122"/>
                <a:ea typeface="方正小标宋简体" panose="03000509000000000000" pitchFamily="65" charset="-122"/>
              </a:endParaRPr>
            </a:p>
          </p:txBody>
        </p:sp>
        <p:sp>
          <p:nvSpPr>
            <p:cNvPr id="50" name="文本框 49">
              <a:extLst>
                <a:ext uri="{FF2B5EF4-FFF2-40B4-BE49-F238E27FC236}">
                  <a16:creationId xmlns:a16="http://schemas.microsoft.com/office/drawing/2014/main" id="{69D72378-DE3F-440B-A627-2233D1AD8A86}"/>
                </a:ext>
              </a:extLst>
            </p:cNvPr>
            <p:cNvSpPr txBox="1"/>
            <p:nvPr/>
          </p:nvSpPr>
          <p:spPr>
            <a:xfrm>
              <a:off x="7517367" y="5088113"/>
              <a:ext cx="2309539" cy="338549"/>
            </a:xfrm>
            <a:prstGeom prst="rect">
              <a:avLst/>
            </a:prstGeom>
            <a:noFill/>
          </p:spPr>
          <p:txBody>
            <a:bodyPr wrap="square" rtlCol="0">
              <a:spAutoFit/>
            </a:bodyPr>
            <a:lstStyle/>
            <a:p>
              <a:r>
                <a:rPr lang="en-US" altLang="zh-CN" sz="1600" dirty="0">
                  <a:solidFill>
                    <a:srgbClr val="F1FAEE"/>
                  </a:solidFill>
                  <a:latin typeface="微软雅黑" panose="020B0503020204020204" pitchFamily="34" charset="-122"/>
                  <a:ea typeface="微软雅黑" panose="020B0503020204020204" pitchFamily="34" charset="-122"/>
                </a:rPr>
                <a:t>Future Work</a:t>
              </a:r>
              <a:endParaRPr lang="zh-CN" altLang="en-US" sz="1600" dirty="0">
                <a:solidFill>
                  <a:srgbClr val="F1FAEE"/>
                </a:solidFill>
                <a:latin typeface="微软雅黑" panose="020B0503020204020204" pitchFamily="34" charset="-122"/>
                <a:ea typeface="微软雅黑" panose="020B0503020204020204" pitchFamily="34" charset="-122"/>
              </a:endParaRPr>
            </a:p>
          </p:txBody>
        </p:sp>
        <p:cxnSp>
          <p:nvCxnSpPr>
            <p:cNvPr id="51" name="直接连接符 50">
              <a:extLst>
                <a:ext uri="{FF2B5EF4-FFF2-40B4-BE49-F238E27FC236}">
                  <a16:creationId xmlns:a16="http://schemas.microsoft.com/office/drawing/2014/main" id="{C14D61E3-C8E8-440D-AFD2-916DF9C57B51}"/>
                </a:ext>
              </a:extLst>
            </p:cNvPr>
            <p:cNvCxnSpPr>
              <a:cxnSpLocks/>
            </p:cNvCxnSpPr>
            <p:nvPr/>
          </p:nvCxnSpPr>
          <p:spPr>
            <a:xfrm>
              <a:off x="6622649" y="5524928"/>
              <a:ext cx="4718013" cy="0"/>
            </a:xfrm>
            <a:prstGeom prst="line">
              <a:avLst/>
            </a:prstGeom>
            <a:ln>
              <a:solidFill>
                <a:srgbClr val="F1FAEE">
                  <a:alpha val="80000"/>
                </a:srgb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27447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13E8E-FC61-4727-9FDE-2036B1D5D0BF}"/>
              </a:ext>
            </a:extLst>
          </p:cNvPr>
          <p:cNvSpPr>
            <a:spLocks noGrp="1"/>
          </p:cNvSpPr>
          <p:nvPr>
            <p:ph type="ctrTitle"/>
          </p:nvPr>
        </p:nvSpPr>
        <p:spPr/>
        <p:txBody>
          <a:bodyPr/>
          <a:lstStyle/>
          <a:p>
            <a:r>
              <a:rPr lang="en-US" altLang="zh-CN" dirty="0" err="1"/>
              <a:t>MindBigData</a:t>
            </a:r>
            <a:r>
              <a:rPr lang="zh-CN" altLang="en-US" dirty="0"/>
              <a:t>数据集</a:t>
            </a:r>
          </a:p>
        </p:txBody>
      </p:sp>
      <p:sp>
        <p:nvSpPr>
          <p:cNvPr id="3" name="文本占位符 2">
            <a:extLst>
              <a:ext uri="{FF2B5EF4-FFF2-40B4-BE49-F238E27FC236}">
                <a16:creationId xmlns:a16="http://schemas.microsoft.com/office/drawing/2014/main" id="{2D09B36E-D967-4A83-BFB7-CA670DC14727}"/>
              </a:ext>
            </a:extLst>
          </p:cNvPr>
          <p:cNvSpPr>
            <a:spLocks noGrp="1"/>
          </p:cNvSpPr>
          <p:nvPr>
            <p:ph type="body" sz="quarter" idx="10"/>
          </p:nvPr>
        </p:nvSpPr>
        <p:spPr>
          <a:xfrm>
            <a:off x="3194612" y="1158985"/>
            <a:ext cx="8738308" cy="5488781"/>
          </a:xfrm>
        </p:spPr>
        <p:txBody>
          <a:bodyPr/>
          <a:lstStyle/>
          <a:p>
            <a:r>
              <a:rPr lang="en-US" altLang="zh-CN" dirty="0" err="1"/>
              <a:t>MindBigData</a:t>
            </a:r>
            <a:r>
              <a:rPr lang="zh-CN" altLang="en-US" dirty="0"/>
              <a:t>数据集相当于</a:t>
            </a:r>
            <a:r>
              <a:rPr lang="en-US" altLang="zh-CN" dirty="0"/>
              <a:t>EEG</a:t>
            </a:r>
            <a:r>
              <a:rPr lang="zh-CN" altLang="en-US" dirty="0"/>
              <a:t>的</a:t>
            </a:r>
            <a:r>
              <a:rPr lang="en-US" altLang="zh-CN" dirty="0"/>
              <a:t>MNIST</a:t>
            </a:r>
            <a:r>
              <a:rPr lang="zh-CN" altLang="en-US" dirty="0"/>
              <a:t>数据集，包含数以百万计的从四种类型的机器上收集到的</a:t>
            </a:r>
            <a:r>
              <a:rPr lang="en-US" altLang="zh-CN" dirty="0"/>
              <a:t>EEG</a:t>
            </a:r>
            <a:r>
              <a:rPr lang="zh-CN" altLang="en-US" dirty="0"/>
              <a:t>信号，每个信号时长</a:t>
            </a:r>
            <a:r>
              <a:rPr lang="en-US" altLang="zh-CN" dirty="0"/>
              <a:t>2</a:t>
            </a:r>
            <a:r>
              <a:rPr lang="zh-CN" altLang="en-US" dirty="0"/>
              <a:t>秒，这些信号是在测试者看到</a:t>
            </a:r>
            <a:r>
              <a:rPr lang="en-US" altLang="zh-CN" dirty="0"/>
              <a:t>0</a:t>
            </a:r>
            <a:r>
              <a:rPr lang="zh-CN" altLang="en-US" dirty="0"/>
              <a:t>到</a:t>
            </a:r>
            <a:r>
              <a:rPr lang="en-US" altLang="zh-CN" dirty="0"/>
              <a:t>9</a:t>
            </a:r>
            <a:r>
              <a:rPr lang="zh-CN" altLang="en-US" dirty="0"/>
              <a:t>的数字并思考它时捕捉到的，或者是在没有看到数字时捕捉到的，因此数据共有</a:t>
            </a:r>
            <a:r>
              <a:rPr lang="en-US" altLang="zh-CN" dirty="0"/>
              <a:t>11</a:t>
            </a:r>
            <a:r>
              <a:rPr lang="zh-CN" altLang="en-US" dirty="0"/>
              <a:t>个类别（数字</a:t>
            </a:r>
            <a:r>
              <a:rPr lang="en-US" altLang="zh-CN" dirty="0"/>
              <a:t>0~9</a:t>
            </a:r>
            <a:r>
              <a:rPr lang="zh-CN" altLang="en-US" dirty="0"/>
              <a:t>，以及其他）。四种类型设备收集到的数据简介如下：</a:t>
            </a:r>
            <a:endParaRPr lang="en-US" altLang="zh-CN" dirty="0"/>
          </a:p>
          <a:p>
            <a:pPr>
              <a:spcBef>
                <a:spcPts val="0"/>
              </a:spcBef>
            </a:pPr>
            <a:r>
              <a:rPr lang="en-US" altLang="zh-CN" b="1" dirty="0">
                <a:solidFill>
                  <a:srgbClr val="1D3557"/>
                </a:solidFill>
              </a:rPr>
              <a:t>1) </a:t>
            </a:r>
            <a:r>
              <a:rPr lang="en-US" altLang="zh-CN" b="1" dirty="0" err="1">
                <a:solidFill>
                  <a:srgbClr val="1D3557"/>
                </a:solidFill>
              </a:rPr>
              <a:t>MindWave</a:t>
            </a:r>
            <a:r>
              <a:rPr lang="en-US" altLang="zh-CN" b="1" dirty="0">
                <a:solidFill>
                  <a:srgbClr val="1D3557"/>
                </a:solidFill>
              </a:rPr>
              <a:t> (MW): 1</a:t>
            </a:r>
            <a:r>
              <a:rPr lang="zh-CN" altLang="en-US" b="1" dirty="0">
                <a:solidFill>
                  <a:srgbClr val="1D3557"/>
                </a:solidFill>
              </a:rPr>
              <a:t>个通道，</a:t>
            </a:r>
            <a:r>
              <a:rPr lang="en-US" altLang="zh-CN" b="1" dirty="0">
                <a:solidFill>
                  <a:srgbClr val="1D3557"/>
                </a:solidFill>
              </a:rPr>
              <a:t>512Hz</a:t>
            </a:r>
          </a:p>
          <a:p>
            <a:pPr>
              <a:spcBef>
                <a:spcPts val="0"/>
              </a:spcBef>
            </a:pPr>
            <a:r>
              <a:rPr lang="en-US" altLang="zh-CN" b="1" dirty="0">
                <a:solidFill>
                  <a:srgbClr val="1D3557"/>
                </a:solidFill>
              </a:rPr>
              <a:t>2) EPOC (EP): 14</a:t>
            </a:r>
            <a:r>
              <a:rPr lang="zh-CN" altLang="en-US" b="1" dirty="0">
                <a:solidFill>
                  <a:srgbClr val="1D3557"/>
                </a:solidFill>
              </a:rPr>
              <a:t>个通道，</a:t>
            </a:r>
            <a:r>
              <a:rPr lang="en-US" altLang="zh-CN" b="1" dirty="0">
                <a:solidFill>
                  <a:srgbClr val="1D3557"/>
                </a:solidFill>
              </a:rPr>
              <a:t>128Hz</a:t>
            </a:r>
          </a:p>
          <a:p>
            <a:pPr>
              <a:spcBef>
                <a:spcPts val="0"/>
              </a:spcBef>
            </a:pPr>
            <a:r>
              <a:rPr lang="en-US" altLang="zh-CN" b="1" dirty="0">
                <a:solidFill>
                  <a:srgbClr val="1D3557"/>
                </a:solidFill>
              </a:rPr>
              <a:t>3) Muse (MU): 4</a:t>
            </a:r>
            <a:r>
              <a:rPr lang="zh-CN" altLang="en-US" b="1" dirty="0">
                <a:solidFill>
                  <a:srgbClr val="1D3557"/>
                </a:solidFill>
              </a:rPr>
              <a:t>个通道，</a:t>
            </a:r>
            <a:r>
              <a:rPr lang="en-US" altLang="zh-CN" b="1" dirty="0">
                <a:solidFill>
                  <a:srgbClr val="1D3557"/>
                </a:solidFill>
              </a:rPr>
              <a:t>220Hz</a:t>
            </a:r>
          </a:p>
          <a:p>
            <a:pPr>
              <a:spcBef>
                <a:spcPts val="0"/>
              </a:spcBef>
            </a:pPr>
            <a:r>
              <a:rPr lang="en-US" altLang="zh-CN" dirty="0"/>
              <a:t>4)</a:t>
            </a:r>
            <a:r>
              <a:rPr lang="zh-CN" altLang="en-US" dirty="0"/>
              <a:t> </a:t>
            </a:r>
            <a:r>
              <a:rPr lang="en-US" altLang="zh-CN" dirty="0"/>
              <a:t>Insight (IN): 5</a:t>
            </a:r>
            <a:r>
              <a:rPr lang="zh-CN" altLang="en-US" dirty="0"/>
              <a:t>个通道，</a:t>
            </a:r>
            <a:r>
              <a:rPr lang="en-US" altLang="zh-CN" dirty="0"/>
              <a:t>128Hz</a:t>
            </a:r>
            <a:endParaRPr lang="zh-CN" altLang="en-US" dirty="0"/>
          </a:p>
        </p:txBody>
      </p:sp>
      <p:cxnSp>
        <p:nvCxnSpPr>
          <p:cNvPr id="4" name="直接连接符 3">
            <a:extLst>
              <a:ext uri="{FF2B5EF4-FFF2-40B4-BE49-F238E27FC236}">
                <a16:creationId xmlns:a16="http://schemas.microsoft.com/office/drawing/2014/main" id="{A48EEC92-C1D8-440E-B34A-B0F5BD9661D1}"/>
              </a:ext>
            </a:extLst>
          </p:cNvPr>
          <p:cNvCxnSpPr>
            <a:cxnSpLocks/>
          </p:cNvCxnSpPr>
          <p:nvPr/>
        </p:nvCxnSpPr>
        <p:spPr>
          <a:xfrm>
            <a:off x="3194612" y="1094175"/>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96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13E8E-FC61-4727-9FDE-2036B1D5D0BF}"/>
              </a:ext>
            </a:extLst>
          </p:cNvPr>
          <p:cNvSpPr>
            <a:spLocks noGrp="1"/>
          </p:cNvSpPr>
          <p:nvPr>
            <p:ph type="ctrTitle"/>
          </p:nvPr>
        </p:nvSpPr>
        <p:spPr/>
        <p:txBody>
          <a:bodyPr/>
          <a:lstStyle/>
          <a:p>
            <a:r>
              <a:rPr lang="zh-CN" altLang="en-US" dirty="0"/>
              <a:t>实验任务</a:t>
            </a:r>
          </a:p>
        </p:txBody>
      </p:sp>
      <p:cxnSp>
        <p:nvCxnSpPr>
          <p:cNvPr id="4" name="直接连接符 3">
            <a:extLst>
              <a:ext uri="{FF2B5EF4-FFF2-40B4-BE49-F238E27FC236}">
                <a16:creationId xmlns:a16="http://schemas.microsoft.com/office/drawing/2014/main" id="{A48EEC92-C1D8-440E-B34A-B0F5BD9661D1}"/>
              </a:ext>
            </a:extLst>
          </p:cNvPr>
          <p:cNvCxnSpPr>
            <a:cxnSpLocks/>
          </p:cNvCxnSpPr>
          <p:nvPr/>
        </p:nvCxnSpPr>
        <p:spPr>
          <a:xfrm>
            <a:off x="3194612" y="1094175"/>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67697A09-E291-458B-949E-9987AA7A929F}"/>
              </a:ext>
            </a:extLst>
          </p:cNvPr>
          <p:cNvPicPr>
            <a:picLocks noChangeAspect="1"/>
          </p:cNvPicPr>
          <p:nvPr/>
        </p:nvPicPr>
        <p:blipFill>
          <a:blip r:embed="rId2"/>
          <a:stretch>
            <a:fillRect/>
          </a:stretch>
        </p:blipFill>
        <p:spPr>
          <a:xfrm>
            <a:off x="3194612" y="1237472"/>
            <a:ext cx="7907833" cy="1047098"/>
          </a:xfrm>
          <a:prstGeom prst="rect">
            <a:avLst/>
          </a:prstGeom>
        </p:spPr>
      </p:pic>
      <p:sp>
        <p:nvSpPr>
          <p:cNvPr id="8" name="矩形 7">
            <a:extLst>
              <a:ext uri="{FF2B5EF4-FFF2-40B4-BE49-F238E27FC236}">
                <a16:creationId xmlns:a16="http://schemas.microsoft.com/office/drawing/2014/main" id="{0F093E4D-F3A9-404E-8DCF-005619032B18}"/>
              </a:ext>
            </a:extLst>
          </p:cNvPr>
          <p:cNvSpPr/>
          <p:nvPr/>
        </p:nvSpPr>
        <p:spPr>
          <a:xfrm>
            <a:off x="3194612" y="2413736"/>
            <a:ext cx="7778188" cy="1200329"/>
          </a:xfrm>
          <a:prstGeom prst="rect">
            <a:avLst/>
          </a:prstGeom>
        </p:spPr>
        <p:txBody>
          <a:bodyPr wrap="square">
            <a:spAutoFit/>
          </a:bodyPr>
          <a:lstStyle/>
          <a:p>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We aim to find an privacypreserving classifier to detect if one can recognize the digits in the image from electroencephalogram signals.</a:t>
            </a:r>
          </a:p>
        </p:txBody>
      </p:sp>
      <p:pic>
        <p:nvPicPr>
          <p:cNvPr id="9" name="图片 8">
            <a:extLst>
              <a:ext uri="{FF2B5EF4-FFF2-40B4-BE49-F238E27FC236}">
                <a16:creationId xmlns:a16="http://schemas.microsoft.com/office/drawing/2014/main" id="{6CCC6CE6-8B66-4781-8E44-614F9430360B}"/>
              </a:ext>
            </a:extLst>
          </p:cNvPr>
          <p:cNvPicPr>
            <a:picLocks noChangeAspect="1"/>
          </p:cNvPicPr>
          <p:nvPr/>
        </p:nvPicPr>
        <p:blipFill>
          <a:blip r:embed="rId3"/>
          <a:stretch>
            <a:fillRect/>
          </a:stretch>
        </p:blipFill>
        <p:spPr>
          <a:xfrm>
            <a:off x="3194612" y="3842277"/>
            <a:ext cx="7907833" cy="859068"/>
          </a:xfrm>
          <a:prstGeom prst="rect">
            <a:avLst/>
          </a:prstGeom>
        </p:spPr>
      </p:pic>
      <p:sp>
        <p:nvSpPr>
          <p:cNvPr id="10" name="矩形 9">
            <a:extLst>
              <a:ext uri="{FF2B5EF4-FFF2-40B4-BE49-F238E27FC236}">
                <a16:creationId xmlns:a16="http://schemas.microsoft.com/office/drawing/2014/main" id="{E9848479-0661-44A1-8A95-B8F1666471EE}"/>
              </a:ext>
            </a:extLst>
          </p:cNvPr>
          <p:cNvSpPr/>
          <p:nvPr/>
        </p:nvSpPr>
        <p:spPr>
          <a:xfrm>
            <a:off x="3194613" y="4906114"/>
            <a:ext cx="8006788" cy="1200329"/>
          </a:xfrm>
          <a:prstGeom prst="rect">
            <a:avLst/>
          </a:prstGeom>
        </p:spPr>
        <p:txBody>
          <a:bodyPr wrap="square">
            <a:spAutoFit/>
          </a:bodyPr>
          <a:lstStyle/>
          <a:p>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Our task is to infer whether the subject receives a stimulus of seeing and thinking about a digit, or not, according to the corresponding EEG signal.</a:t>
            </a:r>
          </a:p>
        </p:txBody>
      </p:sp>
    </p:spTree>
    <p:extLst>
      <p:ext uri="{BB962C8B-B14F-4D97-AF65-F5344CB8AC3E}">
        <p14:creationId xmlns:p14="http://schemas.microsoft.com/office/powerpoint/2010/main" val="1076028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13E8E-FC61-4727-9FDE-2036B1D5D0BF}"/>
              </a:ext>
            </a:extLst>
          </p:cNvPr>
          <p:cNvSpPr>
            <a:spLocks noGrp="1"/>
          </p:cNvSpPr>
          <p:nvPr>
            <p:ph type="ctrTitle"/>
          </p:nvPr>
        </p:nvSpPr>
        <p:spPr>
          <a:xfrm>
            <a:off x="3194612" y="1104692"/>
            <a:ext cx="5802775" cy="646193"/>
          </a:xfrm>
        </p:spPr>
        <p:txBody>
          <a:bodyPr/>
          <a:lstStyle/>
          <a:p>
            <a:r>
              <a:rPr lang="zh-CN" altLang="en-US" dirty="0"/>
              <a:t>实验设计</a:t>
            </a:r>
          </a:p>
        </p:txBody>
      </p:sp>
      <p:cxnSp>
        <p:nvCxnSpPr>
          <p:cNvPr id="4" name="直接连接符 3">
            <a:extLst>
              <a:ext uri="{FF2B5EF4-FFF2-40B4-BE49-F238E27FC236}">
                <a16:creationId xmlns:a16="http://schemas.microsoft.com/office/drawing/2014/main" id="{A48EEC92-C1D8-440E-B34A-B0F5BD9661D1}"/>
              </a:ext>
            </a:extLst>
          </p:cNvPr>
          <p:cNvCxnSpPr>
            <a:cxnSpLocks/>
          </p:cNvCxnSpPr>
          <p:nvPr/>
        </p:nvCxnSpPr>
        <p:spPr>
          <a:xfrm>
            <a:off x="3194612" y="1792675"/>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0F093E4D-F3A9-404E-8DCF-005619032B18}"/>
              </a:ext>
            </a:extLst>
          </p:cNvPr>
          <p:cNvSpPr/>
          <p:nvPr/>
        </p:nvSpPr>
        <p:spPr>
          <a:xfrm>
            <a:off x="3194612" y="1950376"/>
            <a:ext cx="8273488" cy="3521349"/>
          </a:xfrm>
          <a:prstGeom prst="rect">
            <a:avLst/>
          </a:prstGeom>
        </p:spPr>
        <p:txBody>
          <a:bodyPr wrap="square">
            <a:spAutoFit/>
          </a:bodyPr>
          <a:lstStyle/>
          <a:p>
            <a:pPr marL="342900" indent="-342900">
              <a:lnSpc>
                <a:spcPct val="150000"/>
              </a:lnSpc>
              <a:spcBef>
                <a:spcPts val="600"/>
              </a:spcBef>
              <a:buFont typeface="Wingdings" panose="05000000000000000000" pitchFamily="2" charset="2"/>
              <a:buChar char="l"/>
            </a:pP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Baseline</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：在每个设备的数据集上，使用神经网络训练出来的分类器</a:t>
            </a:r>
          </a:p>
          <a:p>
            <a:pPr marL="342900" indent="-342900">
              <a:lnSpc>
                <a:spcPct val="150000"/>
              </a:lnSpc>
              <a:spcBef>
                <a:spcPts val="600"/>
              </a:spcBef>
              <a:buFont typeface="Wingdings" panose="05000000000000000000" pitchFamily="2" charset="2"/>
              <a:buChar char="l"/>
            </a:pP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MU + MW</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或</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MW + EP</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或</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MU + EP</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：使用</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HHHFL</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方法，每三个设备数据集中取两个进行训练。</a:t>
            </a:r>
          </a:p>
          <a:p>
            <a:pPr marL="342900" indent="-342900">
              <a:lnSpc>
                <a:spcPct val="150000"/>
              </a:lnSpc>
              <a:spcBef>
                <a:spcPts val="600"/>
              </a:spcBef>
              <a:buFont typeface="Wingdings" panose="05000000000000000000" pitchFamily="2" charset="2"/>
              <a:buChar char="l"/>
            </a:pP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MU + MW + EP</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：使用</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HHHFL</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方法，在三个设备的数据集上训练。</a:t>
            </a:r>
          </a:p>
        </p:txBody>
      </p:sp>
    </p:spTree>
    <p:extLst>
      <p:ext uri="{BB962C8B-B14F-4D97-AF65-F5344CB8AC3E}">
        <p14:creationId xmlns:p14="http://schemas.microsoft.com/office/powerpoint/2010/main" val="2360687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13E8E-FC61-4727-9FDE-2036B1D5D0BF}"/>
              </a:ext>
            </a:extLst>
          </p:cNvPr>
          <p:cNvSpPr>
            <a:spLocks noGrp="1"/>
          </p:cNvSpPr>
          <p:nvPr>
            <p:ph type="ctrTitle"/>
          </p:nvPr>
        </p:nvSpPr>
        <p:spPr>
          <a:xfrm>
            <a:off x="3194612" y="1104692"/>
            <a:ext cx="5802775" cy="646193"/>
          </a:xfrm>
        </p:spPr>
        <p:txBody>
          <a:bodyPr/>
          <a:lstStyle/>
          <a:p>
            <a:r>
              <a:rPr lang="zh-CN" altLang="en-US" dirty="0"/>
              <a:t>实验细节</a:t>
            </a:r>
          </a:p>
        </p:txBody>
      </p:sp>
      <p:cxnSp>
        <p:nvCxnSpPr>
          <p:cNvPr id="4" name="直接连接符 3">
            <a:extLst>
              <a:ext uri="{FF2B5EF4-FFF2-40B4-BE49-F238E27FC236}">
                <a16:creationId xmlns:a16="http://schemas.microsoft.com/office/drawing/2014/main" id="{A48EEC92-C1D8-440E-B34A-B0F5BD9661D1}"/>
              </a:ext>
            </a:extLst>
          </p:cNvPr>
          <p:cNvCxnSpPr>
            <a:cxnSpLocks/>
          </p:cNvCxnSpPr>
          <p:nvPr/>
        </p:nvCxnSpPr>
        <p:spPr>
          <a:xfrm>
            <a:off x="3194612" y="1792675"/>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0F093E4D-F3A9-404E-8DCF-005619032B18}"/>
              </a:ext>
            </a:extLst>
          </p:cNvPr>
          <p:cNvSpPr/>
          <p:nvPr/>
        </p:nvSpPr>
        <p:spPr>
          <a:xfrm>
            <a:off x="3194612" y="1950376"/>
            <a:ext cx="8463988" cy="3598293"/>
          </a:xfrm>
          <a:prstGeom prst="rect">
            <a:avLst/>
          </a:prstGeom>
        </p:spPr>
        <p:txBody>
          <a:bodyPr wrap="square">
            <a:spAutoFit/>
          </a:bodyPr>
          <a:lstStyle/>
          <a:p>
            <a:pPr marL="342900" indent="-342900">
              <a:lnSpc>
                <a:spcPct val="150000"/>
              </a:lnSpc>
              <a:spcBef>
                <a:spcPts val="600"/>
              </a:spcBef>
              <a:buFont typeface="Wingdings" panose="05000000000000000000" pitchFamily="2" charset="2"/>
              <a:buChar char="l"/>
            </a:pP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每个数据的网络都是由卷积神经网络</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(CNN)</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层和全连接</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(FC)</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层组成。</a:t>
            </a:r>
          </a:p>
          <a:p>
            <a:pPr marL="342900" indent="-342900">
              <a:lnSpc>
                <a:spcPct val="150000"/>
              </a:lnSpc>
              <a:spcBef>
                <a:spcPts val="600"/>
              </a:spcBef>
              <a:buFont typeface="Wingdings" panose="05000000000000000000" pitchFamily="2" charset="2"/>
              <a:buChar char="l"/>
            </a:pP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3</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个网络根据三个设备</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MU</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220Hz</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EP</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128Hz</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）和</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MW</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512Hz</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）的数据集输入尺寸分别定为</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512</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440</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和</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1024</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a:t>
            </a:r>
          </a:p>
          <a:p>
            <a:pPr marL="342900" indent="-342900">
              <a:lnSpc>
                <a:spcPct val="150000"/>
              </a:lnSpc>
              <a:spcBef>
                <a:spcPts val="600"/>
              </a:spcBef>
              <a:buFont typeface="Wingdings" panose="05000000000000000000" pitchFamily="2" charset="2"/>
              <a:buChar char="l"/>
            </a:pP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特征空间</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N</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的维度为</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10</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a:t>
            </a:r>
          </a:p>
          <a:p>
            <a:pPr marL="342900" indent="-342900">
              <a:lnSpc>
                <a:spcPct val="150000"/>
              </a:lnSpc>
              <a:spcBef>
                <a:spcPts val="600"/>
              </a:spcBef>
              <a:buFont typeface="Wingdings" panose="05000000000000000000" pitchFamily="2" charset="2"/>
              <a:buChar char="l"/>
            </a:pP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水平联合学习</a:t>
            </a:r>
            <a:r>
              <a:rPr lang="en-US" altLang="zh-CN" sz="2400" dirty="0">
                <a:solidFill>
                  <a:srgbClr val="457B9D"/>
                </a:solidFill>
                <a:latin typeface="方正小标宋简体" panose="03000509000000000000" pitchFamily="65" charset="-122"/>
                <a:ea typeface="方正小标宋简体" panose="03000509000000000000" pitchFamily="65" charset="-122"/>
                <a:cs typeface="+mj-cs"/>
              </a:rPr>
              <a:t>(HFL)</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采用</a:t>
            </a:r>
            <a:r>
              <a:rPr lang="en-US" altLang="zh-CN" sz="2400" dirty="0" err="1">
                <a:solidFill>
                  <a:srgbClr val="457B9D"/>
                </a:solidFill>
                <a:latin typeface="方正小标宋简体" panose="03000509000000000000" pitchFamily="65" charset="-122"/>
                <a:ea typeface="方正小标宋简体" panose="03000509000000000000" pitchFamily="65" charset="-122"/>
                <a:cs typeface="+mj-cs"/>
              </a:rPr>
              <a:t>PySyft</a:t>
            </a:r>
            <a:r>
              <a:rPr lang="zh-CN" altLang="en-US" sz="2400" dirty="0">
                <a:solidFill>
                  <a:srgbClr val="457B9D"/>
                </a:solidFill>
                <a:latin typeface="方正小标宋简体" panose="03000509000000000000" pitchFamily="65" charset="-122"/>
                <a:ea typeface="方正小标宋简体" panose="03000509000000000000" pitchFamily="65" charset="-122"/>
                <a:cs typeface="+mj-cs"/>
              </a:rPr>
              <a:t>框架。</a:t>
            </a:r>
          </a:p>
        </p:txBody>
      </p:sp>
    </p:spTree>
    <p:extLst>
      <p:ext uri="{BB962C8B-B14F-4D97-AF65-F5344CB8AC3E}">
        <p14:creationId xmlns:p14="http://schemas.microsoft.com/office/powerpoint/2010/main" val="40233841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3860BC1-07DB-4924-9070-9E0B31199DBE}"/>
              </a:ext>
            </a:extLst>
          </p:cNvPr>
          <p:cNvSpPr txBox="1"/>
          <p:nvPr/>
        </p:nvSpPr>
        <p:spPr>
          <a:xfrm>
            <a:off x="5770359" y="2805819"/>
            <a:ext cx="217476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F1FAEE"/>
                </a:solidFill>
                <a:effectLst/>
                <a:uLnTx/>
                <a:uFillTx/>
                <a:latin typeface="方正小标宋简体" panose="03000509000000000000" pitchFamily="65" charset="-122"/>
                <a:ea typeface="方正小标宋简体" panose="03000509000000000000" pitchFamily="65" charset="-122"/>
                <a:cs typeface="+mn-cs"/>
              </a:rPr>
              <a:t>实验</a:t>
            </a:r>
            <a:r>
              <a:rPr lang="zh-CN" altLang="en-US" sz="3600" dirty="0">
                <a:solidFill>
                  <a:srgbClr val="F1FAEE"/>
                </a:solidFill>
                <a:latin typeface="方正小标宋简体" panose="03000509000000000000" pitchFamily="65" charset="-122"/>
                <a:ea typeface="方正小标宋简体" panose="03000509000000000000" pitchFamily="65" charset="-122"/>
              </a:rPr>
              <a:t>结果</a:t>
            </a:r>
            <a:endParaRPr kumimoji="0" lang="zh-CN" altLang="en-US" sz="3600" b="0" i="0" u="none" strike="noStrike" kern="1200" cap="none" spc="0" normalizeH="0" baseline="0" noProof="0" dirty="0">
              <a:ln>
                <a:noFill/>
              </a:ln>
              <a:solidFill>
                <a:srgbClr val="F1FAEE"/>
              </a:solidFill>
              <a:effectLst/>
              <a:uLnTx/>
              <a:uFillTx/>
              <a:latin typeface="方正小标宋简体" panose="03000509000000000000" pitchFamily="65" charset="-122"/>
              <a:ea typeface="方正小标宋简体" panose="03000509000000000000" pitchFamily="65" charset="-122"/>
              <a:cs typeface="+mn-cs"/>
            </a:endParaRPr>
          </a:p>
        </p:txBody>
      </p:sp>
      <p:sp>
        <p:nvSpPr>
          <p:cNvPr id="6" name="文本框 5">
            <a:extLst>
              <a:ext uri="{FF2B5EF4-FFF2-40B4-BE49-F238E27FC236}">
                <a16:creationId xmlns:a16="http://schemas.microsoft.com/office/drawing/2014/main" id="{0DF78341-9F58-47D3-9104-7D5089A533A0}"/>
              </a:ext>
            </a:extLst>
          </p:cNvPr>
          <p:cNvSpPr txBox="1"/>
          <p:nvPr/>
        </p:nvSpPr>
        <p:spPr>
          <a:xfrm>
            <a:off x="4825451" y="2797173"/>
            <a:ext cx="1122814"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solidFill>
                  <a:srgbClr val="E63946"/>
                </a:solidFill>
                <a:effectLst/>
                <a:uLnTx/>
                <a:uFillTx/>
                <a:latin typeface="方正小标宋简体" panose="03000509000000000000" pitchFamily="65" charset="-122"/>
                <a:ea typeface="方正小标宋简体" panose="03000509000000000000" pitchFamily="65" charset="-122"/>
                <a:cs typeface="+mn-cs"/>
              </a:rPr>
              <a:t>04</a:t>
            </a:r>
            <a:endParaRPr kumimoji="0" lang="zh-CN" altLang="en-US" sz="6000" b="1" i="0" u="none" strike="noStrike" kern="1200" cap="none" spc="0" normalizeH="0" baseline="0" noProof="0" dirty="0">
              <a:ln>
                <a:noFill/>
              </a:ln>
              <a:solidFill>
                <a:srgbClr val="E63946"/>
              </a:solidFill>
              <a:effectLst/>
              <a:uLnTx/>
              <a:uFillTx/>
              <a:latin typeface="方正小标宋简体" panose="03000509000000000000" pitchFamily="65" charset="-122"/>
              <a:ea typeface="方正小标宋简体" panose="03000509000000000000" pitchFamily="65" charset="-122"/>
              <a:cs typeface="+mn-cs"/>
            </a:endParaRPr>
          </a:p>
        </p:txBody>
      </p:sp>
      <p:sp>
        <p:nvSpPr>
          <p:cNvPr id="7" name="文本框 6">
            <a:extLst>
              <a:ext uri="{FF2B5EF4-FFF2-40B4-BE49-F238E27FC236}">
                <a16:creationId xmlns:a16="http://schemas.microsoft.com/office/drawing/2014/main" id="{2E665745-8488-4525-9E20-C6C490979B75}"/>
              </a:ext>
            </a:extLst>
          </p:cNvPr>
          <p:cNvSpPr txBox="1"/>
          <p:nvPr/>
        </p:nvSpPr>
        <p:spPr>
          <a:xfrm>
            <a:off x="5770358" y="3351742"/>
            <a:ext cx="1994140" cy="369332"/>
          </a:xfrm>
          <a:prstGeom prst="rect">
            <a:avLst/>
          </a:prstGeom>
          <a:noFill/>
        </p:spPr>
        <p:txBody>
          <a:bodyPr wrap="square" rtlCol="0">
            <a:spAutoFit/>
          </a:bodyPr>
          <a:lstStyle/>
          <a:p>
            <a:r>
              <a:rPr lang="en-US" altLang="zh-CN" dirty="0">
                <a:solidFill>
                  <a:srgbClr val="F1FAEE"/>
                </a:solidFill>
                <a:latin typeface="微软雅黑" panose="020B0503020204020204" pitchFamily="34" charset="-122"/>
                <a:ea typeface="微软雅黑" panose="020B0503020204020204" pitchFamily="34" charset="-122"/>
              </a:rPr>
              <a:t>Result Analysis </a:t>
            </a:r>
            <a:endParaRPr lang="zh-CN" altLang="en-US" dirty="0">
              <a:solidFill>
                <a:srgbClr val="F1FAE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05106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13E8E-FC61-4727-9FDE-2036B1D5D0BF}"/>
              </a:ext>
            </a:extLst>
          </p:cNvPr>
          <p:cNvSpPr>
            <a:spLocks noGrp="1"/>
          </p:cNvSpPr>
          <p:nvPr>
            <p:ph type="ctrTitle"/>
          </p:nvPr>
        </p:nvSpPr>
        <p:spPr/>
        <p:txBody>
          <a:bodyPr/>
          <a:lstStyle/>
          <a:p>
            <a:r>
              <a:rPr lang="zh-CN" altLang="en-US" dirty="0"/>
              <a:t>实验结果</a:t>
            </a:r>
          </a:p>
        </p:txBody>
      </p:sp>
      <p:cxnSp>
        <p:nvCxnSpPr>
          <p:cNvPr id="4" name="直接连接符 3">
            <a:extLst>
              <a:ext uri="{FF2B5EF4-FFF2-40B4-BE49-F238E27FC236}">
                <a16:creationId xmlns:a16="http://schemas.microsoft.com/office/drawing/2014/main" id="{A48EEC92-C1D8-440E-B34A-B0F5BD9661D1}"/>
              </a:ext>
            </a:extLst>
          </p:cNvPr>
          <p:cNvCxnSpPr>
            <a:cxnSpLocks/>
          </p:cNvCxnSpPr>
          <p:nvPr/>
        </p:nvCxnSpPr>
        <p:spPr>
          <a:xfrm>
            <a:off x="3194612" y="1092460"/>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E1FB86B8-B112-4A39-99A2-FA8A5833982C}"/>
              </a:ext>
            </a:extLst>
          </p:cNvPr>
          <p:cNvPicPr>
            <a:picLocks noChangeAspect="1"/>
          </p:cNvPicPr>
          <p:nvPr/>
        </p:nvPicPr>
        <p:blipFill rotWithShape="1">
          <a:blip r:embed="rId3"/>
          <a:srcRect t="8941" r="67631"/>
          <a:stretch/>
        </p:blipFill>
        <p:spPr>
          <a:xfrm>
            <a:off x="4219647" y="1328196"/>
            <a:ext cx="5965753" cy="4996612"/>
          </a:xfrm>
          <a:prstGeom prst="rect">
            <a:avLst/>
          </a:prstGeom>
        </p:spPr>
      </p:pic>
    </p:spTree>
    <p:extLst>
      <p:ext uri="{BB962C8B-B14F-4D97-AF65-F5344CB8AC3E}">
        <p14:creationId xmlns:p14="http://schemas.microsoft.com/office/powerpoint/2010/main" val="17347183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13E8E-FC61-4727-9FDE-2036B1D5D0BF}"/>
              </a:ext>
            </a:extLst>
          </p:cNvPr>
          <p:cNvSpPr>
            <a:spLocks noGrp="1"/>
          </p:cNvSpPr>
          <p:nvPr>
            <p:ph type="ctrTitle"/>
          </p:nvPr>
        </p:nvSpPr>
        <p:spPr/>
        <p:txBody>
          <a:bodyPr/>
          <a:lstStyle/>
          <a:p>
            <a:r>
              <a:rPr lang="zh-CN" altLang="en-US" dirty="0"/>
              <a:t>实验结果</a:t>
            </a:r>
          </a:p>
        </p:txBody>
      </p:sp>
      <p:cxnSp>
        <p:nvCxnSpPr>
          <p:cNvPr id="4" name="直接连接符 3">
            <a:extLst>
              <a:ext uri="{FF2B5EF4-FFF2-40B4-BE49-F238E27FC236}">
                <a16:creationId xmlns:a16="http://schemas.microsoft.com/office/drawing/2014/main" id="{A48EEC92-C1D8-440E-B34A-B0F5BD9661D1}"/>
              </a:ext>
            </a:extLst>
          </p:cNvPr>
          <p:cNvCxnSpPr>
            <a:cxnSpLocks/>
          </p:cNvCxnSpPr>
          <p:nvPr/>
        </p:nvCxnSpPr>
        <p:spPr>
          <a:xfrm>
            <a:off x="3194612" y="1092460"/>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E1FB86B8-B112-4A39-99A2-FA8A5833982C}"/>
              </a:ext>
            </a:extLst>
          </p:cNvPr>
          <p:cNvPicPr>
            <a:picLocks noChangeAspect="1"/>
          </p:cNvPicPr>
          <p:nvPr/>
        </p:nvPicPr>
        <p:blipFill rotWithShape="1">
          <a:blip r:embed="rId3"/>
          <a:srcRect l="32893" t="9526" r="34738" b="-585"/>
          <a:stretch/>
        </p:blipFill>
        <p:spPr>
          <a:xfrm>
            <a:off x="4219647" y="1328196"/>
            <a:ext cx="5965753" cy="4996612"/>
          </a:xfrm>
          <a:prstGeom prst="rect">
            <a:avLst/>
          </a:prstGeom>
        </p:spPr>
      </p:pic>
    </p:spTree>
    <p:extLst>
      <p:ext uri="{BB962C8B-B14F-4D97-AF65-F5344CB8AC3E}">
        <p14:creationId xmlns:p14="http://schemas.microsoft.com/office/powerpoint/2010/main" val="477189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13E8E-FC61-4727-9FDE-2036B1D5D0BF}"/>
              </a:ext>
            </a:extLst>
          </p:cNvPr>
          <p:cNvSpPr>
            <a:spLocks noGrp="1"/>
          </p:cNvSpPr>
          <p:nvPr>
            <p:ph type="ctrTitle"/>
          </p:nvPr>
        </p:nvSpPr>
        <p:spPr/>
        <p:txBody>
          <a:bodyPr/>
          <a:lstStyle/>
          <a:p>
            <a:r>
              <a:rPr lang="zh-CN" altLang="en-US" dirty="0"/>
              <a:t>实验结果</a:t>
            </a:r>
          </a:p>
        </p:txBody>
      </p:sp>
      <p:cxnSp>
        <p:nvCxnSpPr>
          <p:cNvPr id="4" name="直接连接符 3">
            <a:extLst>
              <a:ext uri="{FF2B5EF4-FFF2-40B4-BE49-F238E27FC236}">
                <a16:creationId xmlns:a16="http://schemas.microsoft.com/office/drawing/2014/main" id="{A48EEC92-C1D8-440E-B34A-B0F5BD9661D1}"/>
              </a:ext>
            </a:extLst>
          </p:cNvPr>
          <p:cNvCxnSpPr>
            <a:cxnSpLocks/>
          </p:cNvCxnSpPr>
          <p:nvPr/>
        </p:nvCxnSpPr>
        <p:spPr>
          <a:xfrm>
            <a:off x="3194612" y="1092460"/>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E1FB86B8-B112-4A39-99A2-FA8A5833982C}"/>
              </a:ext>
            </a:extLst>
          </p:cNvPr>
          <p:cNvPicPr>
            <a:picLocks noChangeAspect="1"/>
          </p:cNvPicPr>
          <p:nvPr/>
        </p:nvPicPr>
        <p:blipFill rotWithShape="1">
          <a:blip r:embed="rId3"/>
          <a:srcRect l="66589" t="6627" r="1042" b="2314"/>
          <a:stretch/>
        </p:blipFill>
        <p:spPr>
          <a:xfrm>
            <a:off x="4219647" y="1328196"/>
            <a:ext cx="5965753" cy="4996612"/>
          </a:xfrm>
          <a:prstGeom prst="rect">
            <a:avLst/>
          </a:prstGeom>
        </p:spPr>
      </p:pic>
    </p:spTree>
    <p:extLst>
      <p:ext uri="{BB962C8B-B14F-4D97-AF65-F5344CB8AC3E}">
        <p14:creationId xmlns:p14="http://schemas.microsoft.com/office/powerpoint/2010/main" val="20813451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3860BC1-07DB-4924-9070-9E0B31199DBE}"/>
              </a:ext>
            </a:extLst>
          </p:cNvPr>
          <p:cNvSpPr txBox="1"/>
          <p:nvPr/>
        </p:nvSpPr>
        <p:spPr>
          <a:xfrm>
            <a:off x="5770359" y="2805819"/>
            <a:ext cx="217476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srgbClr val="F1FAEE"/>
                </a:solidFill>
                <a:effectLst/>
                <a:uLnTx/>
                <a:uFillTx/>
                <a:latin typeface="方正小标宋简体" panose="03000509000000000000" pitchFamily="65" charset="-122"/>
                <a:ea typeface="方正小标宋简体" panose="03000509000000000000" pitchFamily="65" charset="-122"/>
                <a:cs typeface="+mn-cs"/>
              </a:rPr>
              <a:t>未来展望</a:t>
            </a:r>
          </a:p>
        </p:txBody>
      </p:sp>
      <p:sp>
        <p:nvSpPr>
          <p:cNvPr id="6" name="文本框 5">
            <a:extLst>
              <a:ext uri="{FF2B5EF4-FFF2-40B4-BE49-F238E27FC236}">
                <a16:creationId xmlns:a16="http://schemas.microsoft.com/office/drawing/2014/main" id="{0DF78341-9F58-47D3-9104-7D5089A533A0}"/>
              </a:ext>
            </a:extLst>
          </p:cNvPr>
          <p:cNvSpPr txBox="1"/>
          <p:nvPr/>
        </p:nvSpPr>
        <p:spPr>
          <a:xfrm>
            <a:off x="4825451" y="2797173"/>
            <a:ext cx="1122814"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solidFill>
                  <a:srgbClr val="E63946"/>
                </a:solidFill>
                <a:effectLst/>
                <a:uLnTx/>
                <a:uFillTx/>
                <a:latin typeface="方正小标宋简体" panose="03000509000000000000" pitchFamily="65" charset="-122"/>
                <a:ea typeface="方正小标宋简体" panose="03000509000000000000" pitchFamily="65" charset="-122"/>
                <a:cs typeface="+mn-cs"/>
              </a:rPr>
              <a:t>05</a:t>
            </a:r>
            <a:endParaRPr kumimoji="0" lang="zh-CN" altLang="en-US" sz="6000" b="1" i="0" u="none" strike="noStrike" kern="1200" cap="none" spc="0" normalizeH="0" baseline="0" noProof="0" dirty="0">
              <a:ln>
                <a:noFill/>
              </a:ln>
              <a:solidFill>
                <a:srgbClr val="E63946"/>
              </a:solidFill>
              <a:effectLst/>
              <a:uLnTx/>
              <a:uFillTx/>
              <a:latin typeface="方正小标宋简体" panose="03000509000000000000" pitchFamily="65" charset="-122"/>
              <a:ea typeface="方正小标宋简体" panose="03000509000000000000" pitchFamily="65" charset="-122"/>
              <a:cs typeface="+mn-cs"/>
            </a:endParaRPr>
          </a:p>
        </p:txBody>
      </p:sp>
      <p:sp>
        <p:nvSpPr>
          <p:cNvPr id="7" name="文本框 6">
            <a:extLst>
              <a:ext uri="{FF2B5EF4-FFF2-40B4-BE49-F238E27FC236}">
                <a16:creationId xmlns:a16="http://schemas.microsoft.com/office/drawing/2014/main" id="{2E665745-8488-4525-9E20-C6C490979B75}"/>
              </a:ext>
            </a:extLst>
          </p:cNvPr>
          <p:cNvSpPr txBox="1"/>
          <p:nvPr/>
        </p:nvSpPr>
        <p:spPr>
          <a:xfrm>
            <a:off x="5770358" y="3351742"/>
            <a:ext cx="1994140" cy="369332"/>
          </a:xfrm>
          <a:prstGeom prst="rect">
            <a:avLst/>
          </a:prstGeom>
          <a:noFill/>
        </p:spPr>
        <p:txBody>
          <a:bodyPr wrap="square" rtlCol="0">
            <a:spAutoFit/>
          </a:bodyPr>
          <a:lstStyle/>
          <a:p>
            <a:r>
              <a:rPr lang="en-US" altLang="zh-CN" dirty="0">
                <a:solidFill>
                  <a:srgbClr val="F1FAEE"/>
                </a:solidFill>
                <a:latin typeface="微软雅黑" panose="020B0503020204020204" pitchFamily="34" charset="-122"/>
                <a:ea typeface="微软雅黑" panose="020B0503020204020204" pitchFamily="34" charset="-122"/>
              </a:rPr>
              <a:t>Future Work</a:t>
            </a:r>
            <a:endParaRPr lang="zh-CN" altLang="en-US" dirty="0">
              <a:solidFill>
                <a:srgbClr val="F1FAE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61705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AD24A6E-6BC1-418D-B6F7-F32777632FC4}"/>
              </a:ext>
            </a:extLst>
          </p:cNvPr>
          <p:cNvSpPr/>
          <p:nvPr/>
        </p:nvSpPr>
        <p:spPr>
          <a:xfrm>
            <a:off x="0" y="0"/>
            <a:ext cx="2711669" cy="6858000"/>
          </a:xfrm>
          <a:prstGeom prst="rect">
            <a:avLst/>
          </a:prstGeom>
          <a:solidFill>
            <a:srgbClr val="1D3557"/>
          </a:solidFill>
          <a:ln>
            <a:solidFill>
              <a:srgbClr val="1D35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9171EC68-5676-460E-9ECB-2A4E46DBB6FA}"/>
              </a:ext>
            </a:extLst>
          </p:cNvPr>
          <p:cNvSpPr txBox="1"/>
          <p:nvPr/>
        </p:nvSpPr>
        <p:spPr>
          <a:xfrm>
            <a:off x="3258943" y="1226258"/>
            <a:ext cx="8475858" cy="5230406"/>
          </a:xfrm>
          <a:prstGeom prst="rect">
            <a:avLst/>
          </a:prstGeom>
          <a:noFill/>
        </p:spPr>
        <p:txBody>
          <a:bodyPr wrap="square" rtlCol="0">
            <a:spAutoFit/>
          </a:bodyPr>
          <a:lstStyle/>
          <a:p>
            <a:pPr indent="612000">
              <a:lnSpc>
                <a:spcPct val="150000"/>
              </a:lnSpc>
            </a:pPr>
            <a:r>
              <a:rPr lang="en-US" altLang="zh-CN" sz="1600" dirty="0">
                <a:solidFill>
                  <a:srgbClr val="1D3557"/>
                </a:solidFill>
                <a:latin typeface="方正小标宋简体" panose="03000509000000000000" pitchFamily="65" charset="-122"/>
                <a:ea typeface="方正小标宋简体" panose="03000509000000000000" pitchFamily="65" charset="-122"/>
              </a:rPr>
              <a:t>[1] Angelakis, </a:t>
            </a:r>
            <a:r>
              <a:rPr lang="en-US" altLang="zh-CN" sz="1600" dirty="0" err="1">
                <a:solidFill>
                  <a:srgbClr val="1D3557"/>
                </a:solidFill>
                <a:latin typeface="方正小标宋简体" panose="03000509000000000000" pitchFamily="65" charset="-122"/>
                <a:ea typeface="方正小标宋简体" panose="03000509000000000000" pitchFamily="65" charset="-122"/>
              </a:rPr>
              <a:t>Efthymios</a:t>
            </a:r>
            <a:r>
              <a:rPr lang="en-US" altLang="zh-CN" sz="1600" dirty="0">
                <a:solidFill>
                  <a:srgbClr val="1D3557"/>
                </a:solidFill>
                <a:latin typeface="方正小标宋简体" panose="03000509000000000000" pitchFamily="65" charset="-122"/>
                <a:ea typeface="方正小标宋简体" panose="03000509000000000000" pitchFamily="65" charset="-122"/>
              </a:rPr>
              <a:t>, et al. "EEG neurofeedback: a brief overview and an example of peak alpha frequency training for cognitive enhancement in the elderly." The clinical neuropsychologist 21.1 (2007): 110-129.</a:t>
            </a:r>
          </a:p>
          <a:p>
            <a:pPr indent="612000">
              <a:lnSpc>
                <a:spcPct val="150000"/>
              </a:lnSpc>
            </a:pPr>
            <a:r>
              <a:rPr lang="en-US" altLang="zh-CN" sz="1600" dirty="0">
                <a:solidFill>
                  <a:srgbClr val="1D3557"/>
                </a:solidFill>
                <a:latin typeface="方正小标宋简体" panose="03000509000000000000" pitchFamily="65" charset="-122"/>
                <a:ea typeface="方正小标宋简体" panose="03000509000000000000" pitchFamily="65" charset="-122"/>
              </a:rPr>
              <a:t>[2] Tibor </a:t>
            </a:r>
            <a:r>
              <a:rPr lang="en-US" altLang="zh-CN" sz="1600" dirty="0" err="1">
                <a:solidFill>
                  <a:srgbClr val="1D3557"/>
                </a:solidFill>
                <a:latin typeface="方正小标宋简体" panose="03000509000000000000" pitchFamily="65" charset="-122"/>
                <a:ea typeface="方正小标宋简体" panose="03000509000000000000" pitchFamily="65" charset="-122"/>
              </a:rPr>
              <a:t>Schirrmeister</a:t>
            </a:r>
            <a:r>
              <a:rPr lang="en-US" altLang="zh-CN" sz="1600" dirty="0">
                <a:solidFill>
                  <a:srgbClr val="1D3557"/>
                </a:solidFill>
                <a:latin typeface="方正小标宋简体" panose="03000509000000000000" pitchFamily="65" charset="-122"/>
                <a:ea typeface="方正小标宋简体" panose="03000509000000000000" pitchFamily="65" charset="-122"/>
              </a:rPr>
              <a:t>, Robin, et al. "Deep learning with convolutional neural networks for decoding and visualization of </a:t>
            </a:r>
            <a:r>
              <a:rPr lang="en-US" altLang="zh-CN" sz="1600" dirty="0" err="1">
                <a:solidFill>
                  <a:srgbClr val="1D3557"/>
                </a:solidFill>
                <a:latin typeface="方正小标宋简体" panose="03000509000000000000" pitchFamily="65" charset="-122"/>
                <a:ea typeface="方正小标宋简体" panose="03000509000000000000" pitchFamily="65" charset="-122"/>
              </a:rPr>
              <a:t>eeg</a:t>
            </a:r>
            <a:r>
              <a:rPr lang="en-US" altLang="zh-CN" sz="1600" dirty="0">
                <a:solidFill>
                  <a:srgbClr val="1D3557"/>
                </a:solidFill>
                <a:latin typeface="方正小标宋简体" panose="03000509000000000000" pitchFamily="65" charset="-122"/>
                <a:ea typeface="方正小标宋简体" panose="03000509000000000000" pitchFamily="65" charset="-122"/>
              </a:rPr>
              <a:t> pathology." </a:t>
            </a:r>
            <a:r>
              <a:rPr lang="en-US" altLang="zh-CN" sz="1600" dirty="0" err="1">
                <a:solidFill>
                  <a:srgbClr val="1D3557"/>
                </a:solidFill>
                <a:latin typeface="方正小标宋简体" panose="03000509000000000000" pitchFamily="65" charset="-122"/>
                <a:ea typeface="方正小标宋简体" panose="03000509000000000000" pitchFamily="65" charset="-122"/>
              </a:rPr>
              <a:t>arXiv</a:t>
            </a:r>
            <a:r>
              <a:rPr lang="en-US" altLang="zh-CN" sz="1600" dirty="0">
                <a:solidFill>
                  <a:srgbClr val="1D3557"/>
                </a:solidFill>
                <a:latin typeface="方正小标宋简体" panose="03000509000000000000" pitchFamily="65" charset="-122"/>
                <a:ea typeface="方正小标宋简体" panose="03000509000000000000" pitchFamily="65" charset="-122"/>
              </a:rPr>
              <a:t> e-prints (2017): arXiv-1708.</a:t>
            </a:r>
          </a:p>
          <a:p>
            <a:pPr indent="612000">
              <a:lnSpc>
                <a:spcPct val="150000"/>
              </a:lnSpc>
            </a:pPr>
            <a:r>
              <a:rPr lang="en-US" altLang="zh-CN" sz="1600" dirty="0">
                <a:solidFill>
                  <a:srgbClr val="1D3557"/>
                </a:solidFill>
                <a:latin typeface="方正小标宋简体" panose="03000509000000000000" pitchFamily="65" charset="-122"/>
                <a:ea typeface="方正小标宋简体" panose="03000509000000000000" pitchFamily="65" charset="-122"/>
              </a:rPr>
              <a:t>[3] A deep evolutionary approach to bioinspired classifier </a:t>
            </a:r>
            <a:r>
              <a:rPr lang="en-US" altLang="zh-CN" sz="1600" dirty="0" err="1">
                <a:solidFill>
                  <a:srgbClr val="1D3557"/>
                </a:solidFill>
                <a:latin typeface="方正小标宋简体" panose="03000509000000000000" pitchFamily="65" charset="-122"/>
                <a:ea typeface="方正小标宋简体" panose="03000509000000000000" pitchFamily="65" charset="-122"/>
              </a:rPr>
              <a:t>optimisation</a:t>
            </a:r>
            <a:r>
              <a:rPr lang="en-US" altLang="zh-CN" sz="1600" dirty="0">
                <a:solidFill>
                  <a:srgbClr val="1D3557"/>
                </a:solidFill>
                <a:latin typeface="方正小标宋简体" panose="03000509000000000000" pitchFamily="65" charset="-122"/>
                <a:ea typeface="方正小标宋简体" panose="03000509000000000000" pitchFamily="65" charset="-122"/>
              </a:rPr>
              <a:t> for brain-machine interaction.</a:t>
            </a:r>
          </a:p>
          <a:p>
            <a:pPr indent="612000">
              <a:lnSpc>
                <a:spcPct val="150000"/>
              </a:lnSpc>
            </a:pPr>
            <a:r>
              <a:rPr lang="en-US" altLang="zh-CN" sz="1600" dirty="0">
                <a:solidFill>
                  <a:srgbClr val="1D3557"/>
                </a:solidFill>
                <a:latin typeface="方正小标宋简体" panose="03000509000000000000" pitchFamily="65" charset="-122"/>
                <a:ea typeface="方正小标宋简体" panose="03000509000000000000" pitchFamily="65" charset="-122"/>
              </a:rPr>
              <a:t>[4] Gu, </a:t>
            </a:r>
            <a:r>
              <a:rPr lang="en-US" altLang="zh-CN" sz="1600" dirty="0" err="1">
                <a:solidFill>
                  <a:srgbClr val="1D3557"/>
                </a:solidFill>
                <a:latin typeface="方正小标宋简体" panose="03000509000000000000" pitchFamily="65" charset="-122"/>
                <a:ea typeface="方正小标宋简体" panose="03000509000000000000" pitchFamily="65" charset="-122"/>
              </a:rPr>
              <a:t>Shenkai</a:t>
            </a:r>
            <a:r>
              <a:rPr lang="en-US" altLang="zh-CN" sz="1600" dirty="0">
                <a:solidFill>
                  <a:srgbClr val="1D3557"/>
                </a:solidFill>
                <a:latin typeface="方正小标宋简体" panose="03000509000000000000" pitchFamily="65" charset="-122"/>
                <a:ea typeface="方正小标宋简体" panose="03000509000000000000" pitchFamily="65" charset="-122"/>
              </a:rPr>
              <a:t>, and </a:t>
            </a:r>
            <a:r>
              <a:rPr lang="en-US" altLang="zh-CN" sz="1600" dirty="0" err="1">
                <a:solidFill>
                  <a:srgbClr val="1D3557"/>
                </a:solidFill>
                <a:latin typeface="方正小标宋简体" panose="03000509000000000000" pitchFamily="65" charset="-122"/>
                <a:ea typeface="方正小标宋简体" panose="03000509000000000000" pitchFamily="65" charset="-122"/>
              </a:rPr>
              <a:t>Yaochu</a:t>
            </a:r>
            <a:r>
              <a:rPr lang="en-US" altLang="zh-CN" sz="1600" dirty="0">
                <a:solidFill>
                  <a:srgbClr val="1D3557"/>
                </a:solidFill>
                <a:latin typeface="方正小标宋简体" panose="03000509000000000000" pitchFamily="65" charset="-122"/>
                <a:ea typeface="方正小标宋简体" panose="03000509000000000000" pitchFamily="65" charset="-122"/>
              </a:rPr>
              <a:t> </a:t>
            </a:r>
            <a:r>
              <a:rPr lang="en-US" altLang="zh-CN" sz="1600" dirty="0" err="1">
                <a:solidFill>
                  <a:srgbClr val="1D3557"/>
                </a:solidFill>
                <a:latin typeface="方正小标宋简体" panose="03000509000000000000" pitchFamily="65" charset="-122"/>
                <a:ea typeface="方正小标宋简体" panose="03000509000000000000" pitchFamily="65" charset="-122"/>
              </a:rPr>
              <a:t>Jin</a:t>
            </a:r>
            <a:r>
              <a:rPr lang="en-US" altLang="zh-CN" sz="1600" dirty="0">
                <a:solidFill>
                  <a:srgbClr val="1D3557"/>
                </a:solidFill>
                <a:latin typeface="方正小标宋简体" panose="03000509000000000000" pitchFamily="65" charset="-122"/>
                <a:ea typeface="方正小标宋简体" panose="03000509000000000000" pitchFamily="65" charset="-122"/>
              </a:rPr>
              <a:t>. "Heterogeneous classifier ensembles for EEG-based motor imaginary detection." 2012 12th UK Workshop on Computational Intelligence (UKCI). IEEE, 2012.</a:t>
            </a:r>
          </a:p>
          <a:p>
            <a:pPr indent="612000">
              <a:lnSpc>
                <a:spcPct val="150000"/>
              </a:lnSpc>
            </a:pPr>
            <a:r>
              <a:rPr lang="en-US" altLang="zh-CN" sz="1600" dirty="0">
                <a:solidFill>
                  <a:srgbClr val="1D3557"/>
                </a:solidFill>
                <a:latin typeface="方正小标宋简体" panose="03000509000000000000" pitchFamily="65" charset="-122"/>
                <a:ea typeface="方正小标宋简体" panose="03000509000000000000" pitchFamily="65" charset="-122"/>
              </a:rPr>
              <a:t>[5] Kumari, Nandini, </a:t>
            </a:r>
            <a:r>
              <a:rPr lang="en-US" altLang="zh-CN" sz="1600" dirty="0" err="1">
                <a:solidFill>
                  <a:srgbClr val="1D3557"/>
                </a:solidFill>
                <a:latin typeface="方正小标宋简体" panose="03000509000000000000" pitchFamily="65" charset="-122"/>
                <a:ea typeface="方正小标宋简体" panose="03000509000000000000" pitchFamily="65" charset="-122"/>
              </a:rPr>
              <a:t>Shamama</a:t>
            </a:r>
            <a:r>
              <a:rPr lang="en-US" altLang="zh-CN" sz="1600" dirty="0">
                <a:solidFill>
                  <a:srgbClr val="1D3557"/>
                </a:solidFill>
                <a:latin typeface="方正小标宋简体" panose="03000509000000000000" pitchFamily="65" charset="-122"/>
                <a:ea typeface="方正小标宋简体" panose="03000509000000000000" pitchFamily="65" charset="-122"/>
              </a:rPr>
              <a:t> Anwar, and Vandana Bhattacharjee. "Convolutional Neural Network-Based Visually Evoked EEG Classification Model on </a:t>
            </a:r>
            <a:r>
              <a:rPr lang="en-US" altLang="zh-CN" sz="1600" dirty="0" err="1">
                <a:solidFill>
                  <a:srgbClr val="1D3557"/>
                </a:solidFill>
                <a:latin typeface="方正小标宋简体" panose="03000509000000000000" pitchFamily="65" charset="-122"/>
                <a:ea typeface="方正小标宋简体" panose="03000509000000000000" pitchFamily="65" charset="-122"/>
              </a:rPr>
              <a:t>MindBigData</a:t>
            </a:r>
            <a:r>
              <a:rPr lang="en-US" altLang="zh-CN" sz="1600" dirty="0">
                <a:solidFill>
                  <a:srgbClr val="1D3557"/>
                </a:solidFill>
                <a:latin typeface="方正小标宋简体" panose="03000509000000000000" pitchFamily="65" charset="-122"/>
                <a:ea typeface="方正小标宋简体" panose="03000509000000000000" pitchFamily="65" charset="-122"/>
              </a:rPr>
              <a:t>." Proceedings of Research and Applications in Artificial Intelligence. Springer, Singapore, 2021. 233-241.</a:t>
            </a:r>
          </a:p>
        </p:txBody>
      </p:sp>
      <p:sp>
        <p:nvSpPr>
          <p:cNvPr id="7" name="文本框 6">
            <a:extLst>
              <a:ext uri="{FF2B5EF4-FFF2-40B4-BE49-F238E27FC236}">
                <a16:creationId xmlns:a16="http://schemas.microsoft.com/office/drawing/2014/main" id="{B25588DC-1050-46ED-A052-94F2943535A4}"/>
              </a:ext>
            </a:extLst>
          </p:cNvPr>
          <p:cNvSpPr txBox="1"/>
          <p:nvPr/>
        </p:nvSpPr>
        <p:spPr>
          <a:xfrm>
            <a:off x="6648308" y="501141"/>
            <a:ext cx="1917041" cy="584775"/>
          </a:xfrm>
          <a:prstGeom prst="rect">
            <a:avLst/>
          </a:prstGeom>
          <a:noFill/>
        </p:spPr>
        <p:txBody>
          <a:bodyPr wrap="square" rtlCol="0">
            <a:spAutoFit/>
          </a:bodyPr>
          <a:lstStyle/>
          <a:p>
            <a:r>
              <a:rPr lang="zh-CN" altLang="en-US" sz="3200" dirty="0">
                <a:solidFill>
                  <a:srgbClr val="1D3557"/>
                </a:solidFill>
                <a:latin typeface="方正小标宋简体" panose="03000509000000000000" pitchFamily="65" charset="-122"/>
                <a:ea typeface="方正小标宋简体" panose="03000509000000000000" pitchFamily="65" charset="-122"/>
              </a:rPr>
              <a:t>参考资料</a:t>
            </a:r>
          </a:p>
        </p:txBody>
      </p:sp>
      <p:pic>
        <p:nvPicPr>
          <p:cNvPr id="8" name="图片 7">
            <a:extLst>
              <a:ext uri="{FF2B5EF4-FFF2-40B4-BE49-F238E27FC236}">
                <a16:creationId xmlns:a16="http://schemas.microsoft.com/office/drawing/2014/main" id="{50BF21D7-0BC2-4758-8572-2AC41640F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434" y="2260600"/>
            <a:ext cx="2336800" cy="2336800"/>
          </a:xfrm>
          <a:prstGeom prst="rect">
            <a:avLst/>
          </a:prstGeom>
        </p:spPr>
      </p:pic>
    </p:spTree>
    <p:extLst>
      <p:ext uri="{BB962C8B-B14F-4D97-AF65-F5344CB8AC3E}">
        <p14:creationId xmlns:p14="http://schemas.microsoft.com/office/powerpoint/2010/main" val="7343106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3860BC1-07DB-4924-9070-9E0B31199DBE}"/>
              </a:ext>
            </a:extLst>
          </p:cNvPr>
          <p:cNvSpPr txBox="1"/>
          <p:nvPr/>
        </p:nvSpPr>
        <p:spPr>
          <a:xfrm>
            <a:off x="5770359" y="2805819"/>
            <a:ext cx="2174761" cy="646331"/>
          </a:xfrm>
          <a:prstGeom prst="rect">
            <a:avLst/>
          </a:prstGeom>
          <a:noFill/>
        </p:spPr>
        <p:txBody>
          <a:bodyPr wrap="square" rtlCol="0">
            <a:spAutoFit/>
          </a:bodyPr>
          <a:lstStyle/>
          <a:p>
            <a:r>
              <a:rPr lang="zh-CN" altLang="en-US" sz="3600" dirty="0">
                <a:solidFill>
                  <a:srgbClr val="F1FAEE"/>
                </a:solidFill>
                <a:latin typeface="方正小标宋简体" panose="03000509000000000000" pitchFamily="65" charset="-122"/>
                <a:ea typeface="方正小标宋简体" panose="03000509000000000000" pitchFamily="65" charset="-122"/>
              </a:rPr>
              <a:t>研究背景</a:t>
            </a:r>
          </a:p>
        </p:txBody>
      </p:sp>
      <p:sp>
        <p:nvSpPr>
          <p:cNvPr id="6" name="文本框 5">
            <a:extLst>
              <a:ext uri="{FF2B5EF4-FFF2-40B4-BE49-F238E27FC236}">
                <a16:creationId xmlns:a16="http://schemas.microsoft.com/office/drawing/2014/main" id="{0DF78341-9F58-47D3-9104-7D5089A533A0}"/>
              </a:ext>
            </a:extLst>
          </p:cNvPr>
          <p:cNvSpPr txBox="1"/>
          <p:nvPr/>
        </p:nvSpPr>
        <p:spPr>
          <a:xfrm>
            <a:off x="4825451" y="2797173"/>
            <a:ext cx="1122814" cy="1015663"/>
          </a:xfrm>
          <a:prstGeom prst="rect">
            <a:avLst/>
          </a:prstGeom>
          <a:noFill/>
        </p:spPr>
        <p:txBody>
          <a:bodyPr wrap="square" rtlCol="0">
            <a:spAutoFit/>
          </a:bodyPr>
          <a:lstStyle/>
          <a:p>
            <a:r>
              <a:rPr lang="en-US" altLang="zh-CN" sz="6000" b="1" dirty="0">
                <a:solidFill>
                  <a:srgbClr val="E63946"/>
                </a:solidFill>
                <a:latin typeface="方正小标宋简体" panose="03000509000000000000" pitchFamily="65" charset="-122"/>
                <a:ea typeface="方正小标宋简体" panose="03000509000000000000" pitchFamily="65" charset="-122"/>
              </a:rPr>
              <a:t>01</a:t>
            </a:r>
            <a:endParaRPr lang="zh-CN" altLang="en-US" sz="6000" b="1" dirty="0">
              <a:solidFill>
                <a:srgbClr val="E63946"/>
              </a:solidFill>
              <a:latin typeface="方正小标宋简体" panose="03000509000000000000" pitchFamily="65" charset="-122"/>
              <a:ea typeface="方正小标宋简体" panose="03000509000000000000" pitchFamily="65" charset="-122"/>
            </a:endParaRPr>
          </a:p>
        </p:txBody>
      </p:sp>
      <p:sp>
        <p:nvSpPr>
          <p:cNvPr id="7" name="文本框 6">
            <a:extLst>
              <a:ext uri="{FF2B5EF4-FFF2-40B4-BE49-F238E27FC236}">
                <a16:creationId xmlns:a16="http://schemas.microsoft.com/office/drawing/2014/main" id="{2E665745-8488-4525-9E20-C6C490979B75}"/>
              </a:ext>
            </a:extLst>
          </p:cNvPr>
          <p:cNvSpPr txBox="1"/>
          <p:nvPr/>
        </p:nvSpPr>
        <p:spPr>
          <a:xfrm>
            <a:off x="5770358" y="3351742"/>
            <a:ext cx="1994140" cy="369332"/>
          </a:xfrm>
          <a:prstGeom prst="rect">
            <a:avLst/>
          </a:prstGeom>
          <a:noFill/>
        </p:spPr>
        <p:txBody>
          <a:bodyPr wrap="square" rtlCol="0">
            <a:spAutoFit/>
          </a:bodyPr>
          <a:lstStyle/>
          <a:p>
            <a:r>
              <a:rPr lang="en-US" altLang="zh-CN" dirty="0">
                <a:solidFill>
                  <a:srgbClr val="F1FAEE"/>
                </a:solidFill>
                <a:latin typeface="微软雅黑" panose="020B0503020204020204" pitchFamily="34" charset="-122"/>
                <a:ea typeface="微软雅黑" panose="020B0503020204020204" pitchFamily="34" charset="-122"/>
              </a:rPr>
              <a:t>Background</a:t>
            </a:r>
          </a:p>
        </p:txBody>
      </p:sp>
    </p:spTree>
    <p:extLst>
      <p:ext uri="{BB962C8B-B14F-4D97-AF65-F5344CB8AC3E}">
        <p14:creationId xmlns:p14="http://schemas.microsoft.com/office/powerpoint/2010/main" val="7230416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881782"/>
            <a:ext cx="5802775" cy="646193"/>
          </a:xfrm>
        </p:spPr>
        <p:txBody>
          <a:bodyPr/>
          <a:lstStyle/>
          <a:p>
            <a:r>
              <a:rPr lang="zh-CN" altLang="en-US" dirty="0"/>
              <a:t>脑电图</a:t>
            </a:r>
          </a:p>
        </p:txBody>
      </p:sp>
      <p:sp>
        <p:nvSpPr>
          <p:cNvPr id="3" name="文本占位符 2">
            <a:extLst>
              <a:ext uri="{FF2B5EF4-FFF2-40B4-BE49-F238E27FC236}">
                <a16:creationId xmlns:a16="http://schemas.microsoft.com/office/drawing/2014/main" id="{A62EB76F-D419-45F3-8E0B-90DAD6E51F20}"/>
              </a:ext>
            </a:extLst>
          </p:cNvPr>
          <p:cNvSpPr>
            <a:spLocks noGrp="1"/>
          </p:cNvSpPr>
          <p:nvPr>
            <p:ph type="body" sz="quarter" idx="10"/>
          </p:nvPr>
        </p:nvSpPr>
        <p:spPr>
          <a:xfrm>
            <a:off x="3194612" y="1603158"/>
            <a:ext cx="8426370" cy="4031190"/>
          </a:xfrm>
        </p:spPr>
        <p:txBody>
          <a:bodyPr/>
          <a:lstStyle/>
          <a:p>
            <a:r>
              <a:rPr lang="zh-CN" altLang="en-US" dirty="0">
                <a:solidFill>
                  <a:srgbClr val="457B9D"/>
                </a:solidFill>
              </a:rPr>
              <a:t>脑电图（</a:t>
            </a:r>
            <a:r>
              <a:rPr lang="en-US" altLang="zh-CN" dirty="0">
                <a:solidFill>
                  <a:srgbClr val="457B9D"/>
                </a:solidFill>
              </a:rPr>
              <a:t> Electroencephalography</a:t>
            </a:r>
            <a:r>
              <a:rPr lang="zh-CN" altLang="en-US" dirty="0">
                <a:solidFill>
                  <a:srgbClr val="457B9D"/>
                </a:solidFill>
              </a:rPr>
              <a:t>，</a:t>
            </a:r>
            <a:r>
              <a:rPr lang="en-US" altLang="zh-CN" dirty="0">
                <a:solidFill>
                  <a:srgbClr val="457B9D"/>
                </a:solidFill>
              </a:rPr>
              <a:t>EEG</a:t>
            </a:r>
            <a:r>
              <a:rPr lang="zh-CN" altLang="en-US" dirty="0">
                <a:solidFill>
                  <a:srgbClr val="457B9D"/>
                </a:solidFill>
              </a:rPr>
              <a:t>）是通过精密的电子仪器，从头皮上将脑部的自发性生物电位加以放大记录而获得的图形，记录了通过电生理监测而获得的</a:t>
            </a:r>
            <a:r>
              <a:rPr lang="zh-CN" altLang="en-US" b="1" dirty="0"/>
              <a:t>大脑电活动</a:t>
            </a:r>
            <a:r>
              <a:rPr lang="zh-CN" altLang="en-US" dirty="0">
                <a:solidFill>
                  <a:srgbClr val="457B9D"/>
                </a:solidFill>
              </a:rPr>
              <a:t>，收集的数据可以有效的反映人的疲劳、恐惧、警觉等等信息。</a:t>
            </a:r>
            <a:r>
              <a:rPr lang="en-US" altLang="zh-CN" dirty="0">
                <a:solidFill>
                  <a:srgbClr val="457B9D"/>
                </a:solidFill>
              </a:rPr>
              <a:t>EEG</a:t>
            </a:r>
            <a:r>
              <a:rPr lang="zh-CN" altLang="en-US" dirty="0">
                <a:solidFill>
                  <a:srgbClr val="457B9D"/>
                </a:solidFill>
              </a:rPr>
              <a:t>应用广泛，例如在教育领域，可以用来帮助监测和提升学生的注意力</a:t>
            </a:r>
            <a:r>
              <a:rPr lang="en-US" altLang="zh-CN" baseline="30000" dirty="0">
                <a:solidFill>
                  <a:srgbClr val="457B9D"/>
                </a:solidFill>
              </a:rPr>
              <a:t>[1]</a:t>
            </a:r>
            <a:r>
              <a:rPr lang="zh-CN" altLang="en-US" dirty="0">
                <a:solidFill>
                  <a:srgbClr val="457B9D"/>
                </a:solidFill>
              </a:rPr>
              <a:t>，它在神经反馈中的研究被证明可以帮助学生学习控制和改变他们的大脑活动。</a:t>
            </a:r>
            <a:endParaRPr lang="en-US" altLang="zh-CN" baseline="30000" dirty="0">
              <a:solidFill>
                <a:srgbClr val="457B9D"/>
              </a:solidFill>
            </a:endParaRP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565566"/>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70341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658940"/>
            <a:ext cx="5802775" cy="646193"/>
          </a:xfrm>
        </p:spPr>
        <p:txBody>
          <a:bodyPr/>
          <a:lstStyle/>
          <a:p>
            <a:r>
              <a:rPr lang="zh-CN" altLang="en-US" dirty="0"/>
              <a:t>脑电图</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342724"/>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B9478DA4-D09F-4A2A-8746-C8C7D28B0D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4612" y="1508654"/>
            <a:ext cx="8187919" cy="4006622"/>
          </a:xfrm>
          <a:prstGeom prst="rect">
            <a:avLst/>
          </a:prstGeom>
        </p:spPr>
      </p:pic>
    </p:spTree>
    <p:extLst>
      <p:ext uri="{BB962C8B-B14F-4D97-AF65-F5344CB8AC3E}">
        <p14:creationId xmlns:p14="http://schemas.microsoft.com/office/powerpoint/2010/main" val="7075463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658940"/>
            <a:ext cx="5802775" cy="646193"/>
          </a:xfrm>
        </p:spPr>
        <p:txBody>
          <a:bodyPr/>
          <a:lstStyle/>
          <a:p>
            <a:r>
              <a:rPr lang="zh-CN" altLang="en-US" dirty="0"/>
              <a:t>脑电图分类</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342724"/>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
        <p:nvSpPr>
          <p:cNvPr id="5" name="文本占位符 2">
            <a:extLst>
              <a:ext uri="{FF2B5EF4-FFF2-40B4-BE49-F238E27FC236}">
                <a16:creationId xmlns:a16="http://schemas.microsoft.com/office/drawing/2014/main" id="{D95D40FB-82A4-4CA4-87F4-238A4A68DC8E}"/>
              </a:ext>
            </a:extLst>
          </p:cNvPr>
          <p:cNvSpPr>
            <a:spLocks noGrp="1"/>
          </p:cNvSpPr>
          <p:nvPr>
            <p:ph type="body" sz="quarter" idx="10"/>
          </p:nvPr>
        </p:nvSpPr>
        <p:spPr>
          <a:xfrm>
            <a:off x="3194612" y="1469764"/>
            <a:ext cx="8143948" cy="4576896"/>
          </a:xfrm>
        </p:spPr>
        <p:txBody>
          <a:bodyPr/>
          <a:lstStyle/>
          <a:p>
            <a:r>
              <a:rPr lang="zh-CN" altLang="en-US" dirty="0">
                <a:solidFill>
                  <a:srgbClr val="457B9D"/>
                </a:solidFill>
              </a:rPr>
              <a:t>脑电图分类技术已经广泛用于研究人类行为和情感任务。利用机器学习方法，许多关于脑电图分类的研究取得了很大的进展。例如</a:t>
            </a:r>
            <a:r>
              <a:rPr lang="en-US" altLang="zh-CN" dirty="0" err="1">
                <a:solidFill>
                  <a:srgbClr val="457B9D"/>
                </a:solidFill>
              </a:rPr>
              <a:t>Schirrmeister</a:t>
            </a:r>
            <a:r>
              <a:rPr lang="zh-CN" altLang="en-US" dirty="0">
                <a:solidFill>
                  <a:srgbClr val="457B9D"/>
                </a:solidFill>
              </a:rPr>
              <a:t>等人</a:t>
            </a:r>
            <a:r>
              <a:rPr lang="en-US" altLang="zh-CN" baseline="30000" dirty="0">
                <a:solidFill>
                  <a:srgbClr val="457B9D"/>
                </a:solidFill>
              </a:rPr>
              <a:t>[2]</a:t>
            </a:r>
            <a:r>
              <a:rPr lang="zh-CN" altLang="en-US" dirty="0">
                <a:solidFill>
                  <a:srgbClr val="457B9D"/>
                </a:solidFill>
              </a:rPr>
              <a:t>利用卷积神经网络从脑电图中判断病人是否患病，并获得了很好的效果。</a:t>
            </a:r>
            <a:r>
              <a:rPr lang="en-US" altLang="zh-CN" dirty="0">
                <a:solidFill>
                  <a:srgbClr val="457B9D"/>
                </a:solidFill>
              </a:rPr>
              <a:t>Brid</a:t>
            </a:r>
            <a:r>
              <a:rPr lang="zh-CN" altLang="en-US" dirty="0">
                <a:solidFill>
                  <a:srgbClr val="457B9D"/>
                </a:solidFill>
              </a:rPr>
              <a:t>等人</a:t>
            </a:r>
            <a:r>
              <a:rPr lang="en-US" altLang="zh-CN" baseline="30000" dirty="0">
                <a:solidFill>
                  <a:srgbClr val="457B9D"/>
                </a:solidFill>
              </a:rPr>
              <a:t>[3]</a:t>
            </a:r>
            <a:r>
              <a:rPr lang="zh-CN" altLang="en-US" dirty="0">
                <a:solidFill>
                  <a:srgbClr val="457B9D"/>
                </a:solidFill>
              </a:rPr>
              <a:t>利用多层感知机（</a:t>
            </a:r>
            <a:r>
              <a:rPr lang="en-US" altLang="zh-CN" dirty="0">
                <a:solidFill>
                  <a:srgbClr val="457B9D"/>
                </a:solidFill>
              </a:rPr>
              <a:t>MLP</a:t>
            </a:r>
            <a:r>
              <a:rPr lang="zh-CN" altLang="en-US" dirty="0">
                <a:solidFill>
                  <a:srgbClr val="457B9D"/>
                </a:solidFill>
              </a:rPr>
              <a:t>）和长短时记忆神经网络（</a:t>
            </a:r>
            <a:r>
              <a:rPr lang="en-US" altLang="zh-CN" dirty="0">
                <a:solidFill>
                  <a:srgbClr val="457B9D"/>
                </a:solidFill>
              </a:rPr>
              <a:t>LSTM</a:t>
            </a:r>
            <a:r>
              <a:rPr lang="zh-CN" altLang="en-US" dirty="0">
                <a:solidFill>
                  <a:srgbClr val="457B9D"/>
                </a:solidFill>
              </a:rPr>
              <a:t>）来探索脑电图的分类问题。</a:t>
            </a:r>
            <a:r>
              <a:rPr lang="en-US" altLang="zh-CN" dirty="0" err="1">
                <a:solidFill>
                  <a:srgbClr val="457B9D"/>
                </a:solidFill>
              </a:rPr>
              <a:t>Shenkai</a:t>
            </a:r>
            <a:r>
              <a:rPr lang="zh-CN" altLang="en-US" dirty="0">
                <a:solidFill>
                  <a:srgbClr val="457B9D"/>
                </a:solidFill>
              </a:rPr>
              <a:t>和</a:t>
            </a:r>
            <a:r>
              <a:rPr lang="en-US" altLang="zh-CN" dirty="0" err="1">
                <a:solidFill>
                  <a:srgbClr val="457B9D"/>
                </a:solidFill>
              </a:rPr>
              <a:t>Yaochu</a:t>
            </a:r>
            <a:r>
              <a:rPr lang="en-US" altLang="zh-CN" baseline="30000" dirty="0">
                <a:solidFill>
                  <a:srgbClr val="457B9D"/>
                </a:solidFill>
              </a:rPr>
              <a:t>[4]</a:t>
            </a:r>
            <a:r>
              <a:rPr lang="zh-CN" altLang="en-US" dirty="0">
                <a:solidFill>
                  <a:srgbClr val="457B9D"/>
                </a:solidFill>
              </a:rPr>
              <a:t>注意到了异质性问题并提出了利用不同的异质分类器和特征提取方法来实现脑电图的精确分类。</a:t>
            </a:r>
            <a:endParaRPr lang="en-US" altLang="zh-CN" baseline="30000" dirty="0">
              <a:solidFill>
                <a:srgbClr val="457B9D"/>
              </a:solidFill>
            </a:endParaRPr>
          </a:p>
        </p:txBody>
      </p:sp>
    </p:spTree>
    <p:extLst>
      <p:ext uri="{BB962C8B-B14F-4D97-AF65-F5344CB8AC3E}">
        <p14:creationId xmlns:p14="http://schemas.microsoft.com/office/powerpoint/2010/main" val="527866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658940"/>
            <a:ext cx="5802775" cy="646193"/>
          </a:xfrm>
        </p:spPr>
        <p:txBody>
          <a:bodyPr/>
          <a:lstStyle/>
          <a:p>
            <a:r>
              <a:rPr lang="zh-CN" altLang="en-US" dirty="0"/>
              <a:t>联邦学习</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342724"/>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
        <p:nvSpPr>
          <p:cNvPr id="5" name="文本占位符 2">
            <a:extLst>
              <a:ext uri="{FF2B5EF4-FFF2-40B4-BE49-F238E27FC236}">
                <a16:creationId xmlns:a16="http://schemas.microsoft.com/office/drawing/2014/main" id="{D95D40FB-82A4-4CA4-87F4-238A4A68DC8E}"/>
              </a:ext>
            </a:extLst>
          </p:cNvPr>
          <p:cNvSpPr>
            <a:spLocks noGrp="1"/>
          </p:cNvSpPr>
          <p:nvPr>
            <p:ph type="body" sz="quarter" idx="10"/>
          </p:nvPr>
        </p:nvSpPr>
        <p:spPr>
          <a:xfrm>
            <a:off x="3194612" y="1558663"/>
            <a:ext cx="8143948" cy="5037715"/>
          </a:xfrm>
        </p:spPr>
        <p:txBody>
          <a:bodyPr/>
          <a:lstStyle/>
          <a:p>
            <a:pPr marL="342900" indent="-342900">
              <a:spcBef>
                <a:spcPts val="600"/>
              </a:spcBef>
              <a:buFont typeface="Wingdings" panose="05000000000000000000" pitchFamily="2" charset="2"/>
              <a:buChar char="l"/>
            </a:pPr>
            <a:r>
              <a:rPr lang="zh-CN" altLang="en-US" dirty="0">
                <a:solidFill>
                  <a:srgbClr val="457B9D"/>
                </a:solidFill>
              </a:rPr>
              <a:t>机器学习需要大量优质数据，现实生活中，除了少数巨头公司能够满足，绝大多数企业都存在</a:t>
            </a:r>
            <a:r>
              <a:rPr lang="zh-CN" altLang="en-US" b="1" dirty="0"/>
              <a:t>数据量少</a:t>
            </a:r>
            <a:r>
              <a:rPr lang="zh-CN" altLang="en-US" dirty="0">
                <a:solidFill>
                  <a:srgbClr val="457B9D"/>
                </a:solidFill>
              </a:rPr>
              <a:t>，</a:t>
            </a:r>
            <a:r>
              <a:rPr lang="zh-CN" altLang="en-US" b="1" dirty="0"/>
              <a:t>数据质量差</a:t>
            </a:r>
            <a:r>
              <a:rPr lang="zh-CN" altLang="en-US" dirty="0">
                <a:solidFill>
                  <a:srgbClr val="457B9D"/>
                </a:solidFill>
              </a:rPr>
              <a:t>的问题，不足以支撑人工智能技术的实现。</a:t>
            </a:r>
          </a:p>
          <a:p>
            <a:pPr marL="342900" indent="-342900">
              <a:spcBef>
                <a:spcPts val="600"/>
              </a:spcBef>
              <a:buFont typeface="Wingdings" panose="05000000000000000000" pitchFamily="2" charset="2"/>
              <a:buChar char="l"/>
            </a:pPr>
            <a:r>
              <a:rPr lang="zh-CN" altLang="en-US" dirty="0">
                <a:solidFill>
                  <a:srgbClr val="457B9D"/>
                </a:solidFill>
              </a:rPr>
              <a:t>现在各国对数据隐私保护的重视也在加强。欧盟引入法案</a:t>
            </a:r>
            <a:r>
              <a:rPr lang="en-US" altLang="zh-CN" dirty="0">
                <a:solidFill>
                  <a:srgbClr val="457B9D"/>
                </a:solidFill>
              </a:rPr>
              <a:t>《</a:t>
            </a:r>
            <a:r>
              <a:rPr lang="zh-CN" altLang="en-US" dirty="0">
                <a:solidFill>
                  <a:srgbClr val="457B9D"/>
                </a:solidFill>
              </a:rPr>
              <a:t>通用数据保护条例</a:t>
            </a:r>
            <a:r>
              <a:rPr lang="en-US" altLang="zh-CN" dirty="0">
                <a:solidFill>
                  <a:srgbClr val="457B9D"/>
                </a:solidFill>
              </a:rPr>
              <a:t>》</a:t>
            </a:r>
            <a:r>
              <a:rPr lang="zh-CN" altLang="en-US" dirty="0">
                <a:solidFill>
                  <a:srgbClr val="457B9D"/>
                </a:solidFill>
              </a:rPr>
              <a:t>（</a:t>
            </a:r>
            <a:r>
              <a:rPr lang="en-US" altLang="zh-CN" dirty="0">
                <a:solidFill>
                  <a:srgbClr val="457B9D"/>
                </a:solidFill>
              </a:rPr>
              <a:t>GDPR</a:t>
            </a:r>
            <a:r>
              <a:rPr lang="zh-CN" altLang="en-US" dirty="0">
                <a:solidFill>
                  <a:srgbClr val="457B9D"/>
                </a:solidFill>
              </a:rPr>
              <a:t>），我国国家互联网信息办公室起草了</a:t>
            </a:r>
            <a:r>
              <a:rPr lang="en-US" altLang="zh-CN" b="1" dirty="0"/>
              <a:t>《</a:t>
            </a:r>
            <a:r>
              <a:rPr lang="zh-CN" altLang="en-US" b="1" dirty="0"/>
              <a:t>数据安全管理办法（征求意见稿）</a:t>
            </a:r>
            <a:r>
              <a:rPr lang="en-US" altLang="zh-CN" b="1" dirty="0"/>
              <a:t>》</a:t>
            </a:r>
            <a:r>
              <a:rPr lang="zh-CN" altLang="en-US" dirty="0">
                <a:solidFill>
                  <a:srgbClr val="457B9D"/>
                </a:solidFill>
              </a:rPr>
              <a:t>，数据在安全合规的前提下自由流动，成了大势所趋。</a:t>
            </a:r>
            <a:endParaRPr lang="en-US" altLang="zh-CN" dirty="0">
              <a:solidFill>
                <a:srgbClr val="457B9D"/>
              </a:solidFill>
            </a:endParaRPr>
          </a:p>
          <a:p>
            <a:pPr indent="360000">
              <a:spcBef>
                <a:spcPts val="600"/>
              </a:spcBef>
            </a:pPr>
            <a:r>
              <a:rPr lang="zh-CN" altLang="en-US" dirty="0">
                <a:solidFill>
                  <a:srgbClr val="457B9D"/>
                </a:solidFill>
              </a:rPr>
              <a:t>在此基础上，联邦学习技术应运而生。</a:t>
            </a:r>
          </a:p>
          <a:p>
            <a:pPr marL="342900" indent="-342900">
              <a:buFont typeface="Wingdings" panose="05000000000000000000" pitchFamily="2" charset="2"/>
              <a:buChar char="l"/>
            </a:pPr>
            <a:endParaRPr lang="zh-CN" altLang="en-US" dirty="0">
              <a:solidFill>
                <a:srgbClr val="457B9D"/>
              </a:solidFill>
            </a:endParaRPr>
          </a:p>
        </p:txBody>
      </p:sp>
    </p:spTree>
    <p:extLst>
      <p:ext uri="{BB962C8B-B14F-4D97-AF65-F5344CB8AC3E}">
        <p14:creationId xmlns:p14="http://schemas.microsoft.com/office/powerpoint/2010/main" val="35796556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857062"/>
            <a:ext cx="5802775" cy="646193"/>
          </a:xfrm>
        </p:spPr>
        <p:txBody>
          <a:bodyPr/>
          <a:lstStyle/>
          <a:p>
            <a:r>
              <a:rPr lang="zh-CN" altLang="en-US" dirty="0"/>
              <a:t>联邦学习</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540846"/>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sp>
        <p:nvSpPr>
          <p:cNvPr id="5" name="文本占位符 2">
            <a:extLst>
              <a:ext uri="{FF2B5EF4-FFF2-40B4-BE49-F238E27FC236}">
                <a16:creationId xmlns:a16="http://schemas.microsoft.com/office/drawing/2014/main" id="{D95D40FB-82A4-4CA4-87F4-238A4A68DC8E}"/>
              </a:ext>
            </a:extLst>
          </p:cNvPr>
          <p:cNvSpPr>
            <a:spLocks noGrp="1"/>
          </p:cNvSpPr>
          <p:nvPr>
            <p:ph type="body" sz="quarter" idx="10"/>
          </p:nvPr>
        </p:nvSpPr>
        <p:spPr>
          <a:xfrm>
            <a:off x="3194612" y="1667885"/>
            <a:ext cx="8143948" cy="5037715"/>
          </a:xfrm>
        </p:spPr>
        <p:txBody>
          <a:bodyPr/>
          <a:lstStyle/>
          <a:p>
            <a:pPr marL="342900" indent="-342900">
              <a:spcBef>
                <a:spcPts val="600"/>
              </a:spcBef>
              <a:buFont typeface="Wingdings" panose="05000000000000000000" pitchFamily="2" charset="2"/>
              <a:buChar char="l"/>
            </a:pPr>
            <a:r>
              <a:rPr lang="zh-CN" altLang="en-US" b="1" dirty="0">
                <a:solidFill>
                  <a:srgbClr val="457B9D"/>
                </a:solidFill>
              </a:rPr>
              <a:t>本质 ： </a:t>
            </a:r>
            <a:r>
              <a:rPr lang="zh-CN" altLang="en-US" dirty="0">
                <a:solidFill>
                  <a:srgbClr val="457B9D"/>
                </a:solidFill>
              </a:rPr>
              <a:t>联邦学习本质上是一种</a:t>
            </a:r>
            <a:r>
              <a:rPr lang="zh-CN" altLang="en-US" b="1" dirty="0"/>
              <a:t>分布式机器学习技术</a:t>
            </a:r>
            <a:r>
              <a:rPr lang="zh-CN" altLang="en-US" dirty="0">
                <a:solidFill>
                  <a:srgbClr val="457B9D"/>
                </a:solidFill>
              </a:rPr>
              <a:t>，或机器学习框架；</a:t>
            </a:r>
          </a:p>
          <a:p>
            <a:pPr marL="342900" indent="-342900">
              <a:spcBef>
                <a:spcPts val="600"/>
              </a:spcBef>
              <a:buFont typeface="Wingdings" panose="05000000000000000000" pitchFamily="2" charset="2"/>
              <a:buChar char="l"/>
            </a:pPr>
            <a:r>
              <a:rPr lang="zh-CN" altLang="en-US" b="1" dirty="0">
                <a:solidFill>
                  <a:srgbClr val="457B9D"/>
                </a:solidFill>
              </a:rPr>
              <a:t>目标 ： </a:t>
            </a:r>
            <a:r>
              <a:rPr lang="zh-CN" altLang="en-US" dirty="0">
                <a:solidFill>
                  <a:srgbClr val="457B9D"/>
                </a:solidFill>
              </a:rPr>
              <a:t>联邦学习的目标是在</a:t>
            </a:r>
            <a:r>
              <a:rPr lang="zh-CN" altLang="en-US" b="1" dirty="0"/>
              <a:t>保证数据隐私安全</a:t>
            </a:r>
            <a:r>
              <a:rPr lang="zh-CN" altLang="en-US" dirty="0">
                <a:solidFill>
                  <a:srgbClr val="457B9D"/>
                </a:solidFill>
              </a:rPr>
              <a:t>及</a:t>
            </a:r>
            <a:r>
              <a:rPr lang="zh-CN" altLang="en-US" b="1" dirty="0"/>
              <a:t>合法合规</a:t>
            </a:r>
            <a:r>
              <a:rPr lang="zh-CN" altLang="en-US" dirty="0">
                <a:solidFill>
                  <a:srgbClr val="457B9D"/>
                </a:solidFill>
              </a:rPr>
              <a:t>的基础上，实现共同建模，提升</a:t>
            </a:r>
            <a:r>
              <a:rPr lang="en-US" altLang="zh-CN" dirty="0">
                <a:solidFill>
                  <a:srgbClr val="457B9D"/>
                </a:solidFill>
              </a:rPr>
              <a:t>AI</a:t>
            </a:r>
            <a:r>
              <a:rPr lang="zh-CN" altLang="en-US" dirty="0">
                <a:solidFill>
                  <a:srgbClr val="457B9D"/>
                </a:solidFill>
              </a:rPr>
              <a:t>模型的效果；</a:t>
            </a:r>
          </a:p>
          <a:p>
            <a:pPr marL="342900" indent="-342900">
              <a:spcBef>
                <a:spcPts val="600"/>
              </a:spcBef>
              <a:buFont typeface="Wingdings" panose="05000000000000000000" pitchFamily="2" charset="2"/>
              <a:buChar char="l"/>
            </a:pPr>
            <a:r>
              <a:rPr lang="zh-CN" altLang="en-US" b="1" dirty="0">
                <a:solidFill>
                  <a:srgbClr val="457B9D"/>
                </a:solidFill>
              </a:rPr>
              <a:t>历史 ： </a:t>
            </a:r>
            <a:r>
              <a:rPr lang="zh-CN" altLang="en-US" dirty="0">
                <a:solidFill>
                  <a:srgbClr val="457B9D"/>
                </a:solidFill>
              </a:rPr>
              <a:t>联邦学习最早在 </a:t>
            </a:r>
            <a:r>
              <a:rPr lang="en-US" altLang="zh-CN" dirty="0">
                <a:solidFill>
                  <a:srgbClr val="457B9D"/>
                </a:solidFill>
              </a:rPr>
              <a:t>2016 </a:t>
            </a:r>
            <a:r>
              <a:rPr lang="zh-CN" altLang="en-US" dirty="0">
                <a:solidFill>
                  <a:srgbClr val="457B9D"/>
                </a:solidFill>
              </a:rPr>
              <a:t>年由谷歌提出，原本用于解决安卓手机终端用户在本地更新模型的问题。</a:t>
            </a:r>
            <a:endParaRPr lang="en-US" altLang="zh-CN" dirty="0">
              <a:solidFill>
                <a:srgbClr val="457B9D"/>
              </a:solidFill>
            </a:endParaRPr>
          </a:p>
          <a:p>
            <a:pPr marL="342900" indent="-342900">
              <a:spcBef>
                <a:spcPts val="600"/>
              </a:spcBef>
              <a:buFont typeface="Wingdings" panose="05000000000000000000" pitchFamily="2" charset="2"/>
              <a:buChar char="l"/>
            </a:pPr>
            <a:r>
              <a:rPr lang="zh-CN" altLang="en-US" b="1" dirty="0">
                <a:solidFill>
                  <a:srgbClr val="457B9D"/>
                </a:solidFill>
              </a:rPr>
              <a:t>分类：</a:t>
            </a:r>
            <a:r>
              <a:rPr lang="zh-CN" altLang="en-US" dirty="0">
                <a:solidFill>
                  <a:srgbClr val="457B9D"/>
                </a:solidFill>
              </a:rPr>
              <a:t>水平联邦学习、垂直联邦学习、联邦迁移学习</a:t>
            </a:r>
          </a:p>
          <a:p>
            <a:pPr marL="342900" indent="-342900">
              <a:spcBef>
                <a:spcPts val="600"/>
              </a:spcBef>
              <a:buFont typeface="Wingdings" panose="05000000000000000000" pitchFamily="2" charset="2"/>
              <a:buChar char="l"/>
            </a:pPr>
            <a:endParaRPr lang="zh-CN" altLang="en-US" dirty="0">
              <a:solidFill>
                <a:srgbClr val="457B9D"/>
              </a:solidFill>
            </a:endParaRPr>
          </a:p>
        </p:txBody>
      </p:sp>
    </p:spTree>
    <p:extLst>
      <p:ext uri="{BB962C8B-B14F-4D97-AF65-F5344CB8AC3E}">
        <p14:creationId xmlns:p14="http://schemas.microsoft.com/office/powerpoint/2010/main" val="19350920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8E5213-EB9D-43C0-995E-5A73287C694D}"/>
              </a:ext>
            </a:extLst>
          </p:cNvPr>
          <p:cNvSpPr>
            <a:spLocks noGrp="1"/>
          </p:cNvSpPr>
          <p:nvPr>
            <p:ph type="ctrTitle"/>
          </p:nvPr>
        </p:nvSpPr>
        <p:spPr>
          <a:xfrm>
            <a:off x="3194612" y="697040"/>
            <a:ext cx="5802775" cy="646193"/>
          </a:xfrm>
        </p:spPr>
        <p:txBody>
          <a:bodyPr/>
          <a:lstStyle/>
          <a:p>
            <a:r>
              <a:rPr lang="zh-CN" altLang="en-US" dirty="0"/>
              <a:t>水平联邦学习</a:t>
            </a:r>
          </a:p>
        </p:txBody>
      </p:sp>
      <p:cxnSp>
        <p:nvCxnSpPr>
          <p:cNvPr id="12" name="直接连接符 11">
            <a:extLst>
              <a:ext uri="{FF2B5EF4-FFF2-40B4-BE49-F238E27FC236}">
                <a16:creationId xmlns:a16="http://schemas.microsoft.com/office/drawing/2014/main" id="{541DA197-E68C-444C-89B9-95CD2252BC47}"/>
              </a:ext>
            </a:extLst>
          </p:cNvPr>
          <p:cNvCxnSpPr>
            <a:cxnSpLocks/>
          </p:cNvCxnSpPr>
          <p:nvPr/>
        </p:nvCxnSpPr>
        <p:spPr>
          <a:xfrm>
            <a:off x="3197480" y="1380824"/>
            <a:ext cx="7313271" cy="0"/>
          </a:xfrm>
          <a:prstGeom prst="line">
            <a:avLst/>
          </a:prstGeom>
          <a:ln w="12700">
            <a:solidFill>
              <a:srgbClr val="1D3557">
                <a:alpha val="65000"/>
              </a:srgbClr>
            </a:solidFill>
          </a:ln>
        </p:spPr>
        <p:style>
          <a:lnRef idx="1">
            <a:schemeClr val="accent1"/>
          </a:lnRef>
          <a:fillRef idx="0">
            <a:schemeClr val="accent1"/>
          </a:fillRef>
          <a:effectRef idx="0">
            <a:schemeClr val="accent1"/>
          </a:effectRef>
          <a:fontRef idx="minor">
            <a:schemeClr val="tx1"/>
          </a:fontRef>
        </p:style>
      </p:cxnSp>
      <p:pic>
        <p:nvPicPr>
          <p:cNvPr id="15362" name="Picture 2" descr="http://img0.baidu.com/it/u=4156194494,433898787&amp;fm=253&amp;app=138&amp;f=PNG?w=881&amp;h=500">
            <a:extLst>
              <a:ext uri="{FF2B5EF4-FFF2-40B4-BE49-F238E27FC236}">
                <a16:creationId xmlns:a16="http://schemas.microsoft.com/office/drawing/2014/main" id="{4A0F3CCA-A39F-4849-BF5B-C20FDB4028D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45" t="3861" r="1953"/>
          <a:stretch/>
        </p:blipFill>
        <p:spPr bwMode="auto">
          <a:xfrm>
            <a:off x="3194612" y="1418416"/>
            <a:ext cx="8055980" cy="4578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6774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空白">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标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研究背景">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研究背景">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研究背景">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研究背景">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4_研究背景">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2423</TotalTime>
  <Words>1454</Words>
  <Application>Microsoft Office PowerPoint</Application>
  <PresentationFormat>宽屏</PresentationFormat>
  <Paragraphs>119</Paragraphs>
  <Slides>29</Slides>
  <Notes>17</Notes>
  <HiddenSlides>0</HiddenSlides>
  <MMClips>0</MMClips>
  <ScaleCrop>false</ScaleCrop>
  <HeadingPairs>
    <vt:vector size="6" baseType="variant">
      <vt:variant>
        <vt:lpstr>已用的字体</vt:lpstr>
      </vt:variant>
      <vt:variant>
        <vt:i4>5</vt:i4>
      </vt:variant>
      <vt:variant>
        <vt:lpstr>主题</vt:lpstr>
      </vt:variant>
      <vt:variant>
        <vt:i4>7</vt:i4>
      </vt:variant>
      <vt:variant>
        <vt:lpstr>幻灯片标题</vt:lpstr>
      </vt:variant>
      <vt:variant>
        <vt:i4>29</vt:i4>
      </vt:variant>
    </vt:vector>
  </HeadingPairs>
  <TitlesOfParts>
    <vt:vector size="41" baseType="lpstr">
      <vt:lpstr>等线</vt:lpstr>
      <vt:lpstr>微软雅黑</vt:lpstr>
      <vt:lpstr>方正小标宋简体</vt:lpstr>
      <vt:lpstr>Arial</vt:lpstr>
      <vt:lpstr>Wingdings</vt:lpstr>
      <vt:lpstr>空白</vt:lpstr>
      <vt:lpstr>标题</vt:lpstr>
      <vt:lpstr>研究背景</vt:lpstr>
      <vt:lpstr>1_研究背景</vt:lpstr>
      <vt:lpstr>2_研究背景</vt:lpstr>
      <vt:lpstr>3_研究背景</vt:lpstr>
      <vt:lpstr>4_研究背景</vt:lpstr>
      <vt:lpstr>HHHFL：用于脑电图分类的 分层异质水平联邦学习</vt:lpstr>
      <vt:lpstr>目录</vt:lpstr>
      <vt:lpstr>PowerPoint 演示文稿</vt:lpstr>
      <vt:lpstr>脑电图</vt:lpstr>
      <vt:lpstr>脑电图</vt:lpstr>
      <vt:lpstr>脑电图分类</vt:lpstr>
      <vt:lpstr>联邦学习</vt:lpstr>
      <vt:lpstr>联邦学习</vt:lpstr>
      <vt:lpstr>水平联邦学习</vt:lpstr>
      <vt:lpstr>迁移学习</vt:lpstr>
      <vt:lpstr>领域自适应</vt:lpstr>
      <vt:lpstr>研究动机</vt:lpstr>
      <vt:lpstr>PowerPoint 演示文稿</vt:lpstr>
      <vt:lpstr>本文贡献</vt:lpstr>
      <vt:lpstr>HHHFL分层架构图</vt:lpstr>
      <vt:lpstr>流形映射</vt:lpstr>
      <vt:lpstr>空间映射</vt:lpstr>
      <vt:lpstr>方法公式</vt:lpstr>
      <vt:lpstr>PowerPoint 演示文稿</vt:lpstr>
      <vt:lpstr>MindBigData数据集</vt:lpstr>
      <vt:lpstr>实验任务</vt:lpstr>
      <vt:lpstr>实验设计</vt:lpstr>
      <vt:lpstr>实验细节</vt:lpstr>
      <vt:lpstr>PowerPoint 演示文稿</vt:lpstr>
      <vt:lpstr>实验结果</vt:lpstr>
      <vt:lpstr>实验结果</vt:lpstr>
      <vt:lpstr>实验结果</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糖尿病视网膜病变辅助诊断 的无源域自适应算法研究</dc:title>
  <dc:creator>钟 建军</dc:creator>
  <cp:lastModifiedBy>钟建军</cp:lastModifiedBy>
  <cp:revision>190</cp:revision>
  <dcterms:created xsi:type="dcterms:W3CDTF">2021-05-28T03:20:10Z</dcterms:created>
  <dcterms:modified xsi:type="dcterms:W3CDTF">2021-10-25T11:54:48Z</dcterms:modified>
</cp:coreProperties>
</file>

<file path=docProps/thumbnail.jpeg>
</file>